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30279975" cy="42808525"/>
  <p:notesSz cx="6797675" cy="9928225"/>
  <p:defaultTextStyle>
    <a:defPPr>
      <a:defRPr lang="da-DK"/>
    </a:defPPr>
    <a:lvl1pPr marL="0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1pPr>
    <a:lvl2pPr marL="1908353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2pPr>
    <a:lvl3pPr marL="3816706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3pPr>
    <a:lvl4pPr marL="5725058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4pPr>
    <a:lvl5pPr marL="7633411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5pPr>
    <a:lvl6pPr marL="9541764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6pPr>
    <a:lvl7pPr marL="11450117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7pPr>
    <a:lvl8pPr marL="13358470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8pPr>
    <a:lvl9pPr marL="15266822" algn="l" defTabSz="3816706" rtl="0" eaLnBrk="1" latinLnBrk="0" hangingPunct="1">
      <a:defRPr sz="75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483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ers Dalsgaard" initials="A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BCD3E5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981" autoAdjust="0"/>
    <p:restoredTop sz="96305" autoAdjust="0"/>
  </p:normalViewPr>
  <p:slideViewPr>
    <p:cSldViewPr snapToGrid="0">
      <p:cViewPr>
        <p:scale>
          <a:sx n="30" d="100"/>
          <a:sy n="30" d="100"/>
        </p:scale>
        <p:origin x="-2010" y="-72"/>
      </p:cViewPr>
      <p:guideLst>
        <p:guide orient="horz" pos="1348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cap="all" spc="12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GB" sz="3000" b="0" i="1" u="none" strike="noStrike" cap="all" normalizeH="0" baseline="0" dirty="0" smtClean="0">
                <a:solidFill>
                  <a:schemeClr val="bg1"/>
                </a:solidFill>
                <a:effectLst/>
              </a:rPr>
              <a:t>CRYPTOSPORIDIUM parvum</a:t>
            </a:r>
            <a:r>
              <a:rPr lang="en-GB" sz="3000" b="0" i="0" u="none" strike="noStrike" cap="all" normalizeH="0" baseline="0" dirty="0" smtClean="0">
                <a:solidFill>
                  <a:schemeClr val="bg1"/>
                </a:solidFill>
                <a:effectLst/>
              </a:rPr>
              <a:t> oocysts recovered in leachate following slurry application and irrigation of soil columns</a:t>
            </a:r>
            <a:endParaRPr lang="da-DK" sz="3000" b="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9.9994958301868511E-2"/>
          <c:y val="1.359511312418696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8881268099375126E-3"/>
          <c:y val="0.31290055260029381"/>
          <c:w val="0.97448096996426548"/>
          <c:h val="0.55422020143889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3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Liquid slurry surface applied</c:v>
                </c:pt>
                <c:pt idx="1">
                  <c:v>Raw slurry surface applied</c:v>
                </c:pt>
                <c:pt idx="2">
                  <c:v>Raw slurry injected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2651</c:v>
                </c:pt>
                <c:pt idx="1">
                  <c:v>263</c:v>
                </c:pt>
                <c:pt idx="2">
                  <c:v>707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Week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3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Liquid slurry surface applied</c:v>
                </c:pt>
                <c:pt idx="1">
                  <c:v>Raw slurry surface applied</c:v>
                </c:pt>
                <c:pt idx="2">
                  <c:v>Raw slurry injected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144</c:v>
                </c:pt>
                <c:pt idx="1">
                  <c:v>2</c:v>
                </c:pt>
                <c:pt idx="2">
                  <c:v>84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Week 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3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Liquid slurry surface applied</c:v>
                </c:pt>
                <c:pt idx="1">
                  <c:v>Raw slurry surface applied</c:v>
                </c:pt>
                <c:pt idx="2">
                  <c:v>Raw slurry injected</c:v>
                </c:pt>
              </c:strCache>
            </c:strRef>
          </c:cat>
          <c:val>
            <c:numRef>
              <c:f>'Ark1'!$D$2:$D$4</c:f>
              <c:numCache>
                <c:formatCode>General</c:formatCode>
                <c:ptCount val="3"/>
                <c:pt idx="0">
                  <c:v>1232</c:v>
                </c:pt>
                <c:pt idx="1">
                  <c:v>132</c:v>
                </c:pt>
                <c:pt idx="2">
                  <c:v>12</c:v>
                </c:pt>
              </c:numCache>
            </c:numRef>
          </c:val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Week 3 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3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Liquid slurry surface applied</c:v>
                </c:pt>
                <c:pt idx="1">
                  <c:v>Raw slurry surface applied</c:v>
                </c:pt>
                <c:pt idx="2">
                  <c:v>Raw slurry injected</c:v>
                </c:pt>
              </c:strCache>
            </c:strRef>
          </c:cat>
          <c:val>
            <c:numRef>
              <c:f>'Ark1'!$E$2:$E$4</c:f>
              <c:numCache>
                <c:formatCode>General</c:formatCode>
                <c:ptCount val="3"/>
                <c:pt idx="0">
                  <c:v>20</c:v>
                </c:pt>
                <c:pt idx="1">
                  <c:v>22</c:v>
                </c:pt>
                <c:pt idx="2">
                  <c:v>189</c:v>
                </c:pt>
              </c:numCache>
            </c:numRef>
          </c:val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Week 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3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Liquid slurry surface applied</c:v>
                </c:pt>
                <c:pt idx="1">
                  <c:v>Raw slurry surface applied</c:v>
                </c:pt>
                <c:pt idx="2">
                  <c:v>Raw slurry injected</c:v>
                </c:pt>
              </c:strCache>
            </c:strRef>
          </c:cat>
          <c:val>
            <c:numRef>
              <c:f>'Ark1'!$F$2:$F$4</c:f>
              <c:numCache>
                <c:formatCode>General</c:formatCode>
                <c:ptCount val="3"/>
                <c:pt idx="0">
                  <c:v>9</c:v>
                </c:pt>
                <c:pt idx="1">
                  <c:v>3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135431680"/>
        <c:axId val="135433216"/>
      </c:barChart>
      <c:catAx>
        <c:axId val="135431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cap="all" spc="12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433216"/>
        <c:crosses val="autoZero"/>
        <c:auto val="0"/>
        <c:lblAlgn val="ctr"/>
        <c:lblOffset val="100"/>
        <c:tickLblSkip val="1"/>
        <c:noMultiLvlLbl val="0"/>
      </c:catAx>
      <c:valAx>
        <c:axId val="135433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3543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2414953827822504E-2"/>
          <c:y val="0.22346915183295649"/>
          <c:w val="0.68320740244265721"/>
          <c:h val="5.99078824609942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0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8" y="7005935"/>
            <a:ext cx="25737979" cy="14903709"/>
          </a:xfrm>
        </p:spPr>
        <p:txBody>
          <a:bodyPr anchor="b"/>
          <a:lstStyle>
            <a:lvl1pPr algn="ctr">
              <a:defRPr sz="19869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997" y="22484388"/>
            <a:ext cx="22709981" cy="10335481"/>
          </a:xfrm>
        </p:spPr>
        <p:txBody>
          <a:bodyPr/>
          <a:lstStyle>
            <a:lvl1pPr marL="0" indent="0" algn="ctr">
              <a:buNone/>
              <a:defRPr sz="7948"/>
            </a:lvl1pPr>
            <a:lvl2pPr marL="1514018" indent="0" algn="ctr">
              <a:buNone/>
              <a:defRPr sz="6623"/>
            </a:lvl2pPr>
            <a:lvl3pPr marL="3028036" indent="0" algn="ctr">
              <a:buNone/>
              <a:defRPr sz="5961"/>
            </a:lvl3pPr>
            <a:lvl4pPr marL="4542053" indent="0" algn="ctr">
              <a:buNone/>
              <a:defRPr sz="5298"/>
            </a:lvl4pPr>
            <a:lvl5pPr marL="6056071" indent="0" algn="ctr">
              <a:buNone/>
              <a:defRPr sz="5298"/>
            </a:lvl5pPr>
            <a:lvl6pPr marL="7570089" indent="0" algn="ctr">
              <a:buNone/>
              <a:defRPr sz="5298"/>
            </a:lvl6pPr>
            <a:lvl7pPr marL="9084107" indent="0" algn="ctr">
              <a:buNone/>
              <a:defRPr sz="5298"/>
            </a:lvl7pPr>
            <a:lvl8pPr marL="10598125" indent="0" algn="ctr">
              <a:buNone/>
              <a:defRPr sz="5298"/>
            </a:lvl8pPr>
            <a:lvl9pPr marL="12112142" indent="0" algn="ctr">
              <a:buNone/>
              <a:defRPr sz="5298"/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471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051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979" y="10672416"/>
            <a:ext cx="26116478" cy="17807154"/>
          </a:xfrm>
        </p:spPr>
        <p:txBody>
          <a:bodyPr anchor="b"/>
          <a:lstStyle>
            <a:lvl1pPr>
              <a:defRPr sz="19869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979" y="28648032"/>
            <a:ext cx="26116478" cy="9364362"/>
          </a:xfrm>
        </p:spPr>
        <p:txBody>
          <a:bodyPr/>
          <a:lstStyle>
            <a:lvl1pPr marL="0" indent="0">
              <a:buNone/>
              <a:defRPr sz="7948">
                <a:solidFill>
                  <a:schemeClr val="tx1"/>
                </a:solidFill>
              </a:defRPr>
            </a:lvl1pPr>
            <a:lvl2pPr marL="1514018" indent="0">
              <a:buNone/>
              <a:defRPr sz="6623">
                <a:solidFill>
                  <a:schemeClr val="tx1">
                    <a:tint val="75000"/>
                  </a:schemeClr>
                </a:solidFill>
              </a:defRPr>
            </a:lvl2pPr>
            <a:lvl3pPr marL="3028036" indent="0">
              <a:buNone/>
              <a:defRPr sz="5961">
                <a:solidFill>
                  <a:schemeClr val="tx1">
                    <a:tint val="75000"/>
                  </a:schemeClr>
                </a:solidFill>
              </a:defRPr>
            </a:lvl3pPr>
            <a:lvl4pPr marL="4542053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4pPr>
            <a:lvl5pPr marL="6056071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5pPr>
            <a:lvl6pPr marL="7570089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6pPr>
            <a:lvl7pPr marL="9084107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7pPr>
            <a:lvl8pPr marL="10598125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8pPr>
            <a:lvl9pPr marL="12112142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85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748" y="11395788"/>
            <a:ext cx="12868989" cy="27161616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9238" y="11395788"/>
            <a:ext cx="12868989" cy="27161616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80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2" y="2279167"/>
            <a:ext cx="26116478" cy="8274336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695" y="10494037"/>
            <a:ext cx="12809847" cy="5142966"/>
          </a:xfrm>
        </p:spPr>
        <p:txBody>
          <a:bodyPr anchor="b"/>
          <a:lstStyle>
            <a:lvl1pPr marL="0" indent="0">
              <a:buNone/>
              <a:defRPr sz="7948" b="1"/>
            </a:lvl1pPr>
            <a:lvl2pPr marL="1514018" indent="0">
              <a:buNone/>
              <a:defRPr sz="6623" b="1"/>
            </a:lvl2pPr>
            <a:lvl3pPr marL="3028036" indent="0">
              <a:buNone/>
              <a:defRPr sz="5961" b="1"/>
            </a:lvl3pPr>
            <a:lvl4pPr marL="4542053" indent="0">
              <a:buNone/>
              <a:defRPr sz="5298" b="1"/>
            </a:lvl4pPr>
            <a:lvl5pPr marL="6056071" indent="0">
              <a:buNone/>
              <a:defRPr sz="5298" b="1"/>
            </a:lvl5pPr>
            <a:lvl6pPr marL="7570089" indent="0">
              <a:buNone/>
              <a:defRPr sz="5298" b="1"/>
            </a:lvl6pPr>
            <a:lvl7pPr marL="9084107" indent="0">
              <a:buNone/>
              <a:defRPr sz="5298" b="1"/>
            </a:lvl7pPr>
            <a:lvl8pPr marL="10598125" indent="0">
              <a:buNone/>
              <a:defRPr sz="5298" b="1"/>
            </a:lvl8pPr>
            <a:lvl9pPr marL="12112142" indent="0">
              <a:buNone/>
              <a:defRPr sz="5298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695" y="15637003"/>
            <a:ext cx="12809847" cy="22999676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9239" y="10494037"/>
            <a:ext cx="12872933" cy="5142966"/>
          </a:xfrm>
        </p:spPr>
        <p:txBody>
          <a:bodyPr anchor="b"/>
          <a:lstStyle>
            <a:lvl1pPr marL="0" indent="0">
              <a:buNone/>
              <a:defRPr sz="7948" b="1"/>
            </a:lvl1pPr>
            <a:lvl2pPr marL="1514018" indent="0">
              <a:buNone/>
              <a:defRPr sz="6623" b="1"/>
            </a:lvl2pPr>
            <a:lvl3pPr marL="3028036" indent="0">
              <a:buNone/>
              <a:defRPr sz="5961" b="1"/>
            </a:lvl3pPr>
            <a:lvl4pPr marL="4542053" indent="0">
              <a:buNone/>
              <a:defRPr sz="5298" b="1"/>
            </a:lvl4pPr>
            <a:lvl5pPr marL="6056071" indent="0">
              <a:buNone/>
              <a:defRPr sz="5298" b="1"/>
            </a:lvl5pPr>
            <a:lvl6pPr marL="7570089" indent="0">
              <a:buNone/>
              <a:defRPr sz="5298" b="1"/>
            </a:lvl6pPr>
            <a:lvl7pPr marL="9084107" indent="0">
              <a:buNone/>
              <a:defRPr sz="5298" b="1"/>
            </a:lvl7pPr>
            <a:lvl8pPr marL="10598125" indent="0">
              <a:buNone/>
              <a:defRPr sz="5298" b="1"/>
            </a:lvl8pPr>
            <a:lvl9pPr marL="12112142" indent="0">
              <a:buNone/>
              <a:defRPr sz="5298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9239" y="15637003"/>
            <a:ext cx="12872933" cy="22999676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378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94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482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2" y="2853902"/>
            <a:ext cx="9766080" cy="9988656"/>
          </a:xfrm>
        </p:spPr>
        <p:txBody>
          <a:bodyPr anchor="b"/>
          <a:lstStyle>
            <a:lvl1pPr>
              <a:defRPr sz="10597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2933" y="6163644"/>
            <a:ext cx="15329237" cy="30421799"/>
          </a:xfrm>
        </p:spPr>
        <p:txBody>
          <a:bodyPr/>
          <a:lstStyle>
            <a:lvl1pPr>
              <a:defRPr sz="10597"/>
            </a:lvl1pPr>
            <a:lvl2pPr>
              <a:defRPr sz="9272"/>
            </a:lvl2pPr>
            <a:lvl3pPr>
              <a:defRPr sz="7948"/>
            </a:lvl3pPr>
            <a:lvl4pPr>
              <a:defRPr sz="6623"/>
            </a:lvl4pPr>
            <a:lvl5pPr>
              <a:defRPr sz="6623"/>
            </a:lvl5pPr>
            <a:lvl6pPr>
              <a:defRPr sz="6623"/>
            </a:lvl6pPr>
            <a:lvl7pPr>
              <a:defRPr sz="6623"/>
            </a:lvl7pPr>
            <a:lvl8pPr>
              <a:defRPr sz="6623"/>
            </a:lvl8pPr>
            <a:lvl9pPr>
              <a:defRPr sz="6623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692" y="12842558"/>
            <a:ext cx="9766080" cy="23792426"/>
          </a:xfrm>
        </p:spPr>
        <p:txBody>
          <a:bodyPr/>
          <a:lstStyle>
            <a:lvl1pPr marL="0" indent="0">
              <a:buNone/>
              <a:defRPr sz="5298"/>
            </a:lvl1pPr>
            <a:lvl2pPr marL="1514018" indent="0">
              <a:buNone/>
              <a:defRPr sz="4636"/>
            </a:lvl2pPr>
            <a:lvl3pPr marL="3028036" indent="0">
              <a:buNone/>
              <a:defRPr sz="3974"/>
            </a:lvl3pPr>
            <a:lvl4pPr marL="4542053" indent="0">
              <a:buNone/>
              <a:defRPr sz="3312"/>
            </a:lvl4pPr>
            <a:lvl5pPr marL="6056071" indent="0">
              <a:buNone/>
              <a:defRPr sz="3312"/>
            </a:lvl5pPr>
            <a:lvl6pPr marL="7570089" indent="0">
              <a:buNone/>
              <a:defRPr sz="3312"/>
            </a:lvl6pPr>
            <a:lvl7pPr marL="9084107" indent="0">
              <a:buNone/>
              <a:defRPr sz="3312"/>
            </a:lvl7pPr>
            <a:lvl8pPr marL="10598125" indent="0">
              <a:buNone/>
              <a:defRPr sz="3312"/>
            </a:lvl8pPr>
            <a:lvl9pPr marL="12112142" indent="0">
              <a:buNone/>
              <a:defRPr sz="3312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5964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2" y="2853902"/>
            <a:ext cx="9766080" cy="9988656"/>
          </a:xfrm>
        </p:spPr>
        <p:txBody>
          <a:bodyPr anchor="b"/>
          <a:lstStyle>
            <a:lvl1pPr>
              <a:defRPr sz="10597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2933" y="6163644"/>
            <a:ext cx="15329237" cy="30421799"/>
          </a:xfrm>
        </p:spPr>
        <p:txBody>
          <a:bodyPr anchor="t"/>
          <a:lstStyle>
            <a:lvl1pPr marL="0" indent="0">
              <a:buNone/>
              <a:defRPr sz="10597"/>
            </a:lvl1pPr>
            <a:lvl2pPr marL="1514018" indent="0">
              <a:buNone/>
              <a:defRPr sz="9272"/>
            </a:lvl2pPr>
            <a:lvl3pPr marL="3028036" indent="0">
              <a:buNone/>
              <a:defRPr sz="7948"/>
            </a:lvl3pPr>
            <a:lvl4pPr marL="4542053" indent="0">
              <a:buNone/>
              <a:defRPr sz="6623"/>
            </a:lvl4pPr>
            <a:lvl5pPr marL="6056071" indent="0">
              <a:buNone/>
              <a:defRPr sz="6623"/>
            </a:lvl5pPr>
            <a:lvl6pPr marL="7570089" indent="0">
              <a:buNone/>
              <a:defRPr sz="6623"/>
            </a:lvl6pPr>
            <a:lvl7pPr marL="9084107" indent="0">
              <a:buNone/>
              <a:defRPr sz="6623"/>
            </a:lvl7pPr>
            <a:lvl8pPr marL="10598125" indent="0">
              <a:buNone/>
              <a:defRPr sz="6623"/>
            </a:lvl8pPr>
            <a:lvl9pPr marL="12112142" indent="0">
              <a:buNone/>
              <a:defRPr sz="6623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692" y="12842558"/>
            <a:ext cx="9766080" cy="23792426"/>
          </a:xfrm>
        </p:spPr>
        <p:txBody>
          <a:bodyPr/>
          <a:lstStyle>
            <a:lvl1pPr marL="0" indent="0">
              <a:buNone/>
              <a:defRPr sz="5298"/>
            </a:lvl1pPr>
            <a:lvl2pPr marL="1514018" indent="0">
              <a:buNone/>
              <a:defRPr sz="4636"/>
            </a:lvl2pPr>
            <a:lvl3pPr marL="3028036" indent="0">
              <a:buNone/>
              <a:defRPr sz="3974"/>
            </a:lvl3pPr>
            <a:lvl4pPr marL="4542053" indent="0">
              <a:buNone/>
              <a:defRPr sz="3312"/>
            </a:lvl4pPr>
            <a:lvl5pPr marL="6056071" indent="0">
              <a:buNone/>
              <a:defRPr sz="3312"/>
            </a:lvl5pPr>
            <a:lvl6pPr marL="7570089" indent="0">
              <a:buNone/>
              <a:defRPr sz="3312"/>
            </a:lvl6pPr>
            <a:lvl7pPr marL="9084107" indent="0">
              <a:buNone/>
              <a:defRPr sz="3312"/>
            </a:lvl7pPr>
            <a:lvl8pPr marL="10598125" indent="0">
              <a:buNone/>
              <a:defRPr sz="3312"/>
            </a:lvl8pPr>
            <a:lvl9pPr marL="12112142" indent="0">
              <a:buNone/>
              <a:defRPr sz="3312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716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085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9109" y="2279158"/>
            <a:ext cx="6529120" cy="36278246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750" y="2279158"/>
            <a:ext cx="19208859" cy="36278246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746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749" y="2279167"/>
            <a:ext cx="26116478" cy="8274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749" y="11395788"/>
            <a:ext cx="26116478" cy="27161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748" y="39677170"/>
            <a:ext cx="6812994" cy="22791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1940E-2D07-4E45-AFC9-8156D74F21E3}" type="datetimeFigureOut">
              <a:rPr lang="da-DK" smtClean="0"/>
              <a:pPr/>
              <a:t>23-05-2014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30242" y="39677170"/>
            <a:ext cx="10219492" cy="22791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5233" y="39677170"/>
            <a:ext cx="6812994" cy="22791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F63C6-D317-4D85-9095-E798CE7571F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19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028036" rtl="0" eaLnBrk="1" latinLnBrk="0" hangingPunct="1">
        <a:lnSpc>
          <a:spcPct val="90000"/>
        </a:lnSpc>
        <a:spcBef>
          <a:spcPct val="0"/>
        </a:spcBef>
        <a:buNone/>
        <a:defRPr sz="145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7009" indent="-757009" algn="l" defTabSz="3028036" rtl="0" eaLnBrk="1" latinLnBrk="0" hangingPunct="1">
        <a:lnSpc>
          <a:spcPct val="90000"/>
        </a:lnSpc>
        <a:spcBef>
          <a:spcPts val="3312"/>
        </a:spcBef>
        <a:buFont typeface="Arial" panose="020B0604020202020204" pitchFamily="34" charset="0"/>
        <a:buChar char="•"/>
        <a:defRPr sz="9272" kern="1200">
          <a:solidFill>
            <a:schemeClr val="tx1"/>
          </a:solidFill>
          <a:latin typeface="+mn-lt"/>
          <a:ea typeface="+mn-ea"/>
          <a:cs typeface="+mn-cs"/>
        </a:defRPr>
      </a:lvl1pPr>
      <a:lvl2pPr marL="2271027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7948" kern="1200">
          <a:solidFill>
            <a:schemeClr val="tx1"/>
          </a:solidFill>
          <a:latin typeface="+mn-lt"/>
          <a:ea typeface="+mn-ea"/>
          <a:cs typeface="+mn-cs"/>
        </a:defRPr>
      </a:lvl2pPr>
      <a:lvl3pPr marL="3785045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6623" kern="1200">
          <a:solidFill>
            <a:schemeClr val="tx1"/>
          </a:solidFill>
          <a:latin typeface="+mn-lt"/>
          <a:ea typeface="+mn-ea"/>
          <a:cs typeface="+mn-cs"/>
        </a:defRPr>
      </a:lvl3pPr>
      <a:lvl4pPr marL="5299062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4pPr>
      <a:lvl5pPr marL="6813080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5pPr>
      <a:lvl6pPr marL="8327098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841116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1355134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869151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1pPr>
      <a:lvl2pPr marL="1514018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2pPr>
      <a:lvl3pPr marL="3028036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3pPr>
      <a:lvl4pPr marL="4542053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4pPr>
      <a:lvl5pPr marL="6056071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5pPr>
      <a:lvl6pPr marL="7570089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084107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0598125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112142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Billede 10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" t="28172" r="1195" b="39308"/>
          <a:stretch/>
        </p:blipFill>
        <p:spPr>
          <a:xfrm>
            <a:off x="1001484" y="768000"/>
            <a:ext cx="28277006" cy="6368143"/>
          </a:xfrm>
          <a:prstGeom prst="rect">
            <a:avLst/>
          </a:prstGeom>
        </p:spPr>
      </p:pic>
      <p:sp>
        <p:nvSpPr>
          <p:cNvPr id="7" name="Rectangle 14"/>
          <p:cNvSpPr/>
          <p:nvPr/>
        </p:nvSpPr>
        <p:spPr>
          <a:xfrm>
            <a:off x="1000800" y="7085310"/>
            <a:ext cx="28277690" cy="1867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 anchorCtr="0"/>
          <a:lstStyle/>
          <a:p>
            <a:pPr>
              <a:defRPr/>
            </a:pPr>
            <a:r>
              <a:rPr lang="da-DK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Heidi H. P</a:t>
            </a:r>
            <a:r>
              <a:rPr lang="de-D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etersen</a:t>
            </a:r>
            <a:r>
              <a:rPr lang="de-DE" sz="3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Heidi L. Enemark</a:t>
            </a:r>
            <a:r>
              <a:rPr lang="de-DE" sz="3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Annette Olsen</a:t>
            </a:r>
            <a:r>
              <a:rPr lang="de-DE" sz="3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Mostofa</a:t>
            </a:r>
            <a:r>
              <a:rPr lang="de-D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Amin</a:t>
            </a:r>
            <a:r>
              <a:rPr lang="de-DE" sz="3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3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Anders </a:t>
            </a:r>
            <a:r>
              <a:rPr lang="de-DE" sz="3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Dalsgaard</a:t>
            </a:r>
            <a:r>
              <a:rPr lang="de-DE" sz="3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spcBef>
                <a:spcPts val="1200"/>
              </a:spcBef>
              <a:spcAft>
                <a:spcPts val="300"/>
              </a:spcAft>
              <a:buAutoNum type="arabicParenBoth"/>
            </a:pPr>
            <a:r>
              <a:rPr lang="en-GB" sz="2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Veterinary Disease Biology, University of Copenhagen, Frederiksberg, Denmark (2) </a:t>
            </a:r>
            <a:r>
              <a:rPr lang="en-US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for Bacteriology, Pathology and Parasitology</a:t>
            </a:r>
            <a:r>
              <a:rPr lang="en-GB" sz="2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National Veterinary Institute, Frederiksberg Denmark (3) Department of </a:t>
            </a:r>
            <a:r>
              <a:rPr lang="en-GB" sz="2600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Agroecology</a:t>
            </a:r>
            <a:r>
              <a:rPr lang="en-GB" sz="2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Faculty of Science and Technology, Aarhus University, </a:t>
            </a:r>
            <a:r>
              <a:rPr lang="en-GB" sz="2600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Tjele</a:t>
            </a:r>
            <a:r>
              <a:rPr lang="en-GB" sz="2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Denmark</a:t>
            </a:r>
          </a:p>
        </p:txBody>
      </p:sp>
      <p:sp>
        <p:nvSpPr>
          <p:cNvPr id="17" name="Rektangel 16"/>
          <p:cNvSpPr/>
          <p:nvPr/>
        </p:nvSpPr>
        <p:spPr>
          <a:xfrm>
            <a:off x="1000800" y="11112996"/>
            <a:ext cx="13122000" cy="10883325"/>
          </a:xfrm>
          <a:prstGeom prst="rect">
            <a:avLst/>
          </a:prstGeom>
        </p:spPr>
        <p:txBody>
          <a:bodyPr wrap="square" lIns="0" rIns="0" anchor="t" anchorCtr="0">
            <a:noAutofit/>
          </a:bodyPr>
          <a:lstStyle/>
          <a:p>
            <a:pPr algn="just">
              <a:spcBef>
                <a:spcPts val="2000"/>
              </a:spcBef>
            </a:pPr>
            <a:r>
              <a:rPr lang="en-GB" sz="3500" b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CONTAMINATION OF DRINKING WATER 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with pathogens including  </a:t>
            </a:r>
            <a:r>
              <a:rPr lang="en-GB" sz="3500" i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Cryptosporidium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spp. originates primarily from surface water</a:t>
            </a:r>
            <a:r>
              <a:rPr lang="en-GB" sz="3500" baseline="300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spcBef>
                <a:spcPts val="2000"/>
              </a:spcBef>
            </a:pPr>
            <a:r>
              <a:rPr lang="en-GB" sz="35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GROUNDWATER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 samples are, however, found positive for </a:t>
            </a:r>
            <a:r>
              <a:rPr lang="en-GB" sz="35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Cryptosporidium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 oocysts, e.g. in Germany</a:t>
            </a:r>
            <a:r>
              <a:rPr lang="en-GB" sz="3500" baseline="30000" dirty="0" smtClean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2000"/>
              </a:spcBef>
            </a:pPr>
            <a:r>
              <a:rPr lang="en-GB" sz="35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VERTICAL TRANSPORT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 through soil might be responsible for the presence of oocysts in groundwater. </a:t>
            </a:r>
          </a:p>
          <a:p>
            <a:pPr algn="just">
              <a:spcBef>
                <a:spcPts val="2000"/>
              </a:spcBef>
            </a:pPr>
            <a:r>
              <a:rPr lang="en-GB" sz="3500" b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LIVESTOCK SLURRY 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contains large volumes of pathogens including </a:t>
            </a:r>
            <a:r>
              <a:rPr lang="en-GB" sz="3500" i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Cryptosporidium</a:t>
            </a:r>
            <a:r>
              <a:rPr lang="en-GB" sz="3500" i="1" dirty="0" smtClean="0">
                <a:solidFill>
                  <a:srgbClr val="92D05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GB" sz="3500" i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large volumes of slurry are regularly applied to agricultural soil.</a:t>
            </a:r>
          </a:p>
          <a:p>
            <a:pPr algn="just">
              <a:spcBef>
                <a:spcPts val="2000"/>
              </a:spcBef>
            </a:pPr>
            <a:r>
              <a:rPr lang="en-GB" sz="3500" b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MANURE MANAGEMENT PRACTICES 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could influence the oocyst numbers transported through soil as well as the viability of oocysts. </a:t>
            </a:r>
          </a:p>
          <a:p>
            <a:pPr algn="just">
              <a:spcBef>
                <a:spcPts val="2000"/>
              </a:spcBef>
            </a:pPr>
            <a:r>
              <a:rPr lang="en-GB" sz="3500" b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THEREFORE, 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w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</a:rPr>
              <a:t>e examined the transport of </a:t>
            </a:r>
            <a:r>
              <a:rPr lang="en-GB" sz="3500" i="1" dirty="0" smtClean="0">
                <a:solidFill>
                  <a:schemeClr val="bg1"/>
                </a:solidFill>
                <a:ea typeface="Calibri" panose="020F0502020204030204" pitchFamily="34" charset="0"/>
              </a:rPr>
              <a:t>C. parvum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</a:rPr>
              <a:t> oocysts in intact soil columns following either: </a:t>
            </a:r>
          </a:p>
          <a:p>
            <a:pPr algn="just">
              <a:spcBef>
                <a:spcPts val="300"/>
              </a:spcBef>
            </a:pPr>
            <a:endParaRPr lang="en-GB" sz="3500" dirty="0" smtClean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marL="571500" indent="-5715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</a:rPr>
              <a:t>Surface application of a liquid fraction of separated pig slurry</a:t>
            </a:r>
            <a:endParaRPr lang="en-GB" sz="3500" dirty="0" smtClean="0">
              <a:solidFill>
                <a:schemeClr val="bg1"/>
              </a:solidFill>
            </a:endParaRPr>
          </a:p>
          <a:p>
            <a:pPr marL="571500" indent="-5715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</a:rPr>
              <a:t>Surface application of raw pig slurry</a:t>
            </a:r>
          </a:p>
          <a:p>
            <a:pPr marL="571500" indent="-5715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</a:rPr>
              <a:t>Injection of raw pig slurry </a:t>
            </a:r>
          </a:p>
          <a:p>
            <a:pPr algn="just">
              <a:spcBef>
                <a:spcPts val="300"/>
              </a:spcBef>
            </a:pPr>
            <a:endParaRPr lang="en-GB" sz="3500" dirty="0" smtClean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52" name="Gruppe 1051"/>
          <p:cNvGrpSpPr/>
          <p:nvPr/>
        </p:nvGrpSpPr>
        <p:grpSpPr>
          <a:xfrm>
            <a:off x="1000800" y="9168066"/>
            <a:ext cx="5295530" cy="1477327"/>
            <a:chOff x="957004" y="8549128"/>
            <a:chExt cx="5295530" cy="1477327"/>
          </a:xfrm>
        </p:grpSpPr>
        <p:sp>
          <p:nvSpPr>
            <p:cNvPr id="12" name="Tekstfelt 11"/>
            <p:cNvSpPr txBox="1"/>
            <p:nvPr/>
          </p:nvSpPr>
          <p:spPr>
            <a:xfrm>
              <a:off x="957004" y="8549128"/>
              <a:ext cx="883429" cy="147732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da-DK" sz="9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B</a:t>
              </a:r>
            </a:p>
          </p:txBody>
        </p:sp>
        <p:sp>
          <p:nvSpPr>
            <p:cNvPr id="16" name="Rektangel 15"/>
            <p:cNvSpPr/>
            <p:nvPr/>
          </p:nvSpPr>
          <p:spPr>
            <a:xfrm>
              <a:off x="1682345" y="8744726"/>
              <a:ext cx="4570189" cy="1169551"/>
            </a:xfrm>
            <a:prstGeom prst="rect">
              <a:avLst/>
            </a:prstGeom>
          </p:spPr>
          <p:txBody>
            <a:bodyPr wrap="none" lIns="226800">
              <a:spAutoFit/>
            </a:bodyPr>
            <a:lstStyle/>
            <a:p>
              <a:r>
                <a:rPr lang="da-DK" sz="7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ackground</a:t>
              </a:r>
              <a:endParaRPr lang="da-DK" sz="7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50" name="Gruppe 1049"/>
          <p:cNvGrpSpPr/>
          <p:nvPr/>
        </p:nvGrpSpPr>
        <p:grpSpPr>
          <a:xfrm>
            <a:off x="1000800" y="22954456"/>
            <a:ext cx="5700407" cy="1477328"/>
            <a:chOff x="1268432" y="22702503"/>
            <a:chExt cx="5700407" cy="1477328"/>
          </a:xfrm>
        </p:grpSpPr>
        <p:sp>
          <p:nvSpPr>
            <p:cNvPr id="24" name="Tekstfelt 23"/>
            <p:cNvSpPr txBox="1"/>
            <p:nvPr/>
          </p:nvSpPr>
          <p:spPr>
            <a:xfrm>
              <a:off x="1268432" y="22702503"/>
              <a:ext cx="738097" cy="147732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da-DK" sz="9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S</a:t>
              </a:r>
            </a:p>
          </p:txBody>
        </p:sp>
        <p:sp>
          <p:nvSpPr>
            <p:cNvPr id="25" name="Rektangel 24"/>
            <p:cNvSpPr/>
            <p:nvPr/>
          </p:nvSpPr>
          <p:spPr>
            <a:xfrm>
              <a:off x="2139632" y="22903435"/>
              <a:ext cx="4829207" cy="1169551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r>
                <a:rPr lang="da-DK" sz="7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tudy</a:t>
              </a:r>
              <a:r>
                <a:rPr lang="da-DK" sz="7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a-DK" sz="7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Design</a:t>
              </a:r>
              <a:endParaRPr lang="da-DK" sz="70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051" name="Gruppe 1050"/>
          <p:cNvGrpSpPr/>
          <p:nvPr/>
        </p:nvGrpSpPr>
        <p:grpSpPr>
          <a:xfrm>
            <a:off x="15995354" y="9160215"/>
            <a:ext cx="3369426" cy="1477328"/>
            <a:chOff x="11379271" y="8549127"/>
            <a:chExt cx="3369426" cy="1477328"/>
          </a:xfrm>
        </p:grpSpPr>
        <p:sp>
          <p:nvSpPr>
            <p:cNvPr id="174" name="Tekstfelt 173"/>
            <p:cNvSpPr txBox="1"/>
            <p:nvPr/>
          </p:nvSpPr>
          <p:spPr>
            <a:xfrm>
              <a:off x="11379271" y="8549127"/>
              <a:ext cx="1211031" cy="147732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da-DK" sz="9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R</a:t>
              </a:r>
            </a:p>
          </p:txBody>
        </p:sp>
        <p:sp>
          <p:nvSpPr>
            <p:cNvPr id="175" name="Rektangel 174"/>
            <p:cNvSpPr/>
            <p:nvPr/>
          </p:nvSpPr>
          <p:spPr>
            <a:xfrm>
              <a:off x="12312774" y="8703015"/>
              <a:ext cx="2435923" cy="1169551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r>
                <a:rPr lang="da-DK" sz="7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esults</a:t>
              </a:r>
            </a:p>
          </p:txBody>
        </p:sp>
      </p:grpSp>
      <p:sp>
        <p:nvSpPr>
          <p:cNvPr id="6" name="Rektangel 5"/>
          <p:cNvSpPr/>
          <p:nvPr/>
        </p:nvSpPr>
        <p:spPr>
          <a:xfrm>
            <a:off x="1622096" y="695551"/>
            <a:ext cx="276483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Slurry </a:t>
            </a:r>
            <a:r>
              <a:rPr lang="en-US" sz="9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separation</a:t>
            </a:r>
            <a:endParaRPr lang="en-US" sz="9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r"/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How manure management affect vertical transport </a:t>
            </a:r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</a:rPr>
              <a:t>of </a:t>
            </a:r>
            <a:r>
              <a:rPr lang="en-US" sz="4000" i="1" dirty="0" smtClean="0">
                <a:solidFill>
                  <a:schemeClr val="accent3">
                    <a:lumMod val="50000"/>
                  </a:schemeClr>
                </a:solidFill>
              </a:rPr>
              <a:t>Cryptosporidium parvum</a:t>
            </a:r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</a:rPr>
              <a:t> oocysts</a:t>
            </a:r>
            <a:r>
              <a:rPr lang="da-DK" sz="50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da-DK" sz="5000" dirty="0">
                <a:solidFill>
                  <a:schemeClr val="accent3">
                    <a:lumMod val="50000"/>
                  </a:schemeClr>
                </a:solidFill>
              </a:rPr>
            </a:br>
            <a:endParaRPr lang="da-DK" sz="5000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177" name="Gruppe 176"/>
          <p:cNvGrpSpPr>
            <a:grpSpLocks noChangeAspect="1"/>
          </p:cNvGrpSpPr>
          <p:nvPr/>
        </p:nvGrpSpPr>
        <p:grpSpPr>
          <a:xfrm>
            <a:off x="1457981" y="35406455"/>
            <a:ext cx="12191363" cy="6022544"/>
            <a:chOff x="478180" y="22174264"/>
            <a:chExt cx="13956503" cy="6894524"/>
          </a:xfrm>
        </p:grpSpPr>
        <p:grpSp>
          <p:nvGrpSpPr>
            <p:cNvPr id="375" name="Group 5"/>
            <p:cNvGrpSpPr>
              <a:grpSpLocks/>
            </p:cNvGrpSpPr>
            <p:nvPr/>
          </p:nvGrpSpPr>
          <p:grpSpPr bwMode="auto">
            <a:xfrm>
              <a:off x="478180" y="22174264"/>
              <a:ext cx="13956503" cy="6894524"/>
              <a:chOff x="1624" y="1803"/>
              <a:chExt cx="9278" cy="4918"/>
            </a:xfrm>
          </p:grpSpPr>
          <p:grpSp>
            <p:nvGrpSpPr>
              <p:cNvPr id="376" name="Group 13"/>
              <p:cNvGrpSpPr>
                <a:grpSpLocks/>
              </p:cNvGrpSpPr>
              <p:nvPr/>
            </p:nvGrpSpPr>
            <p:grpSpPr bwMode="auto">
              <a:xfrm>
                <a:off x="1624" y="1803"/>
                <a:ext cx="3599" cy="4814"/>
                <a:chOff x="1403" y="1493"/>
                <a:chExt cx="3599" cy="4814"/>
              </a:xfrm>
            </p:grpSpPr>
            <p:grpSp>
              <p:nvGrpSpPr>
                <p:cNvPr id="418" name="Group 16"/>
                <p:cNvGrpSpPr>
                  <a:grpSpLocks/>
                </p:cNvGrpSpPr>
                <p:nvPr/>
              </p:nvGrpSpPr>
              <p:grpSpPr bwMode="auto">
                <a:xfrm>
                  <a:off x="2207" y="1493"/>
                  <a:ext cx="2795" cy="4814"/>
                  <a:chOff x="2207" y="1493"/>
                  <a:chExt cx="2795" cy="4814"/>
                </a:xfrm>
              </p:grpSpPr>
              <p:sp>
                <p:nvSpPr>
                  <p:cNvPr id="427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07" y="1493"/>
                    <a:ext cx="2634" cy="113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3000" dirty="0">
                        <a:solidFill>
                          <a:schemeClr val="bg1"/>
                        </a:solidFill>
                        <a:latin typeface="Calibri" pitchFamily="34" charset="0"/>
                        <a:cs typeface="Arial" pitchFamily="34" charset="0"/>
                      </a:rPr>
                      <a:t>Area where </a:t>
                    </a:r>
                    <a:r>
                      <a:rPr lang="en-US" sz="3000" dirty="0" smtClean="0">
                        <a:solidFill>
                          <a:schemeClr val="bg1"/>
                        </a:solidFill>
                        <a:latin typeface="Calibri" pitchFamily="34" charset="0"/>
                        <a:cs typeface="Arial" pitchFamily="34" charset="0"/>
                      </a:rPr>
                      <a:t>raw or liquid slurry </a:t>
                    </a:r>
                    <a:r>
                      <a:rPr lang="en-US" sz="3000" dirty="0">
                        <a:solidFill>
                          <a:schemeClr val="bg1"/>
                        </a:solidFill>
                        <a:latin typeface="Calibri" pitchFamily="34" charset="0"/>
                        <a:cs typeface="Arial" pitchFamily="34" charset="0"/>
                      </a:rPr>
                      <a:t>was applied – 17 cm </a:t>
                    </a:r>
                    <a:endParaRPr lang="en-US" sz="3000" dirty="0">
                      <a:solidFill>
                        <a:schemeClr val="bg1"/>
                      </a:solidFill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428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261" y="2748"/>
                    <a:ext cx="2741" cy="3559"/>
                    <a:chOff x="2261" y="2748"/>
                    <a:chExt cx="2741" cy="3559"/>
                  </a:xfrm>
                </p:grpSpPr>
                <p:grpSp>
                  <p:nvGrpSpPr>
                    <p:cNvPr id="429" name="Group 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06" y="3194"/>
                      <a:ext cx="96" cy="2876"/>
                      <a:chOff x="4810" y="3194"/>
                      <a:chExt cx="96" cy="2876"/>
                    </a:xfrm>
                  </p:grpSpPr>
                  <p:cxnSp>
                    <p:nvCxnSpPr>
                      <p:cNvPr id="449" name="AutoShape 2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859" y="3206"/>
                        <a:ext cx="0" cy="2850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450" name="AutoShape 2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4810" y="3194"/>
                        <a:ext cx="96" cy="0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451" name="AutoShape 2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4810" y="6070"/>
                        <a:ext cx="96" cy="0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430" name="Group 3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1" y="2911"/>
                      <a:ext cx="2559" cy="3396"/>
                      <a:chOff x="2261" y="2911"/>
                      <a:chExt cx="2559" cy="3396"/>
                    </a:xfrm>
                  </p:grpSpPr>
                  <p:grpSp>
                    <p:nvGrpSpPr>
                      <p:cNvPr id="435" name="Group 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61" y="2911"/>
                        <a:ext cx="2559" cy="3396"/>
                        <a:chOff x="2253" y="2984"/>
                        <a:chExt cx="2559" cy="3396"/>
                      </a:xfrm>
                    </p:grpSpPr>
                    <p:sp>
                      <p:nvSpPr>
                        <p:cNvPr id="443" name="Oval 4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53" y="5846"/>
                          <a:ext cx="2559" cy="534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34925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4" name="Rectangle 4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70" y="3276"/>
                          <a:ext cx="2537" cy="69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5" name="Rectangle 4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55" y="3938"/>
                          <a:ext cx="2546" cy="2148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1587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446" name="AutoShape 49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4802" y="3276"/>
                          <a:ext cx="10" cy="2835"/>
                        </a:xfrm>
                        <a:prstGeom prst="straightConnector1">
                          <a:avLst/>
                        </a:prstGeom>
                        <a:noFill/>
                        <a:ln w="34925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</p:cxnSp>
                    <p:cxnSp>
                      <p:nvCxnSpPr>
                        <p:cNvPr id="447" name="AutoShape 50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 flipV="1">
                          <a:off x="2254" y="3264"/>
                          <a:ext cx="0" cy="2829"/>
                        </a:xfrm>
                        <a:prstGeom prst="straightConnector1">
                          <a:avLst/>
                        </a:prstGeom>
                        <a:noFill/>
                        <a:ln w="34925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</p:cxnSp>
                    <p:sp>
                      <p:nvSpPr>
                        <p:cNvPr id="448" name="Oval 4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55" y="2984"/>
                          <a:ext cx="2547" cy="580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34925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436" name="Group 5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98" y="3057"/>
                        <a:ext cx="1698" cy="717"/>
                        <a:chOff x="2698" y="3057"/>
                        <a:chExt cx="1698" cy="717"/>
                      </a:xfrm>
                    </p:grpSpPr>
                    <p:sp>
                      <p:nvSpPr>
                        <p:cNvPr id="437" name="Oval 54" descr="Mørk diagonalt opadgående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98" y="3057"/>
                          <a:ext cx="1698" cy="243"/>
                        </a:xfrm>
                        <a:prstGeom prst="ellipse">
                          <a:avLst/>
                        </a:prstGeom>
                        <a:pattFill prst="dkUpDiag">
                          <a:fgClr>
                            <a:srgbClr val="000000"/>
                          </a:fgClr>
                          <a:bgClr>
                            <a:srgbClr val="FFFFFF"/>
                          </a:bgClr>
                        </a:pattFill>
                        <a:ln w="31750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438" name="AutoShape 55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2698" y="3191"/>
                          <a:ext cx="0" cy="223"/>
                        </a:xfrm>
                        <a:prstGeom prst="straightConnector1">
                          <a:avLst/>
                        </a:prstGeom>
                        <a:noFill/>
                        <a:ln w="31750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</p:cxnSp>
                    <p:cxnSp>
                      <p:nvCxnSpPr>
                        <p:cNvPr id="439" name="AutoShape 56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4396" y="3187"/>
                          <a:ext cx="0" cy="227"/>
                        </a:xfrm>
                        <a:prstGeom prst="straightConnector1">
                          <a:avLst/>
                        </a:prstGeom>
                        <a:noFill/>
                        <a:ln w="31750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</p:cxnSp>
                    <p:sp>
                      <p:nvSpPr>
                        <p:cNvPr id="440" name="Oval 57" descr="Mørk diagonalt opadgående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98" y="3531"/>
                          <a:ext cx="1698" cy="243"/>
                        </a:xfrm>
                        <a:prstGeom prst="ellipse">
                          <a:avLst/>
                        </a:prstGeom>
                        <a:pattFill prst="dkUpDiag">
                          <a:fgClr>
                            <a:srgbClr val="FFFFFF">
                              <a:alpha val="73000"/>
                            </a:srgbClr>
                          </a:fgClr>
                          <a:bgClr>
                            <a:srgbClr val="FFFFFF">
                              <a:alpha val="73000"/>
                            </a:srgbClr>
                          </a:bgClr>
                        </a:pattFill>
                        <a:ln w="31750">
                          <a:solidFill>
                            <a:srgbClr val="D8D8D8"/>
                          </a:solidFill>
                          <a:prstDash val="dash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441" name="AutoShape 58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2698" y="3443"/>
                          <a:ext cx="0" cy="223"/>
                        </a:xfrm>
                        <a:prstGeom prst="straightConnector1">
                          <a:avLst/>
                        </a:prstGeom>
                        <a:noFill/>
                        <a:ln w="31750">
                          <a:solidFill>
                            <a:srgbClr val="D8D8D8"/>
                          </a:solidFill>
                          <a:prstDash val="dash"/>
                          <a:round/>
                          <a:headEnd/>
                          <a:tailEnd/>
                        </a:ln>
                      </p:spPr>
                    </p:cxnSp>
                    <p:cxnSp>
                      <p:nvCxnSpPr>
                        <p:cNvPr id="442" name="AutoShape 59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4396" y="3443"/>
                          <a:ext cx="0" cy="223"/>
                        </a:xfrm>
                        <a:prstGeom prst="straightConnector1">
                          <a:avLst/>
                        </a:prstGeom>
                        <a:noFill/>
                        <a:ln w="31750">
                          <a:solidFill>
                            <a:srgbClr val="D8D8D8"/>
                          </a:solidFill>
                          <a:prstDash val="dash"/>
                          <a:round/>
                          <a:headEnd/>
                          <a:tailEnd/>
                        </a:ln>
                      </p:spPr>
                    </p:cxnSp>
                  </p:grpSp>
                </p:grpSp>
                <p:grpSp>
                  <p:nvGrpSpPr>
                    <p:cNvPr id="431" name="Group 6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53" y="2748"/>
                      <a:ext cx="1749" cy="138"/>
                      <a:chOff x="2653" y="2748"/>
                      <a:chExt cx="1749" cy="138"/>
                    </a:xfrm>
                  </p:grpSpPr>
                  <p:cxnSp>
                    <p:nvCxnSpPr>
                      <p:cNvPr id="432" name="AutoShape 6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653" y="2798"/>
                        <a:ext cx="1743" cy="0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 type="none" w="sm" len="sm"/>
                        <a:tailEnd type="none" w="sm" len="sm"/>
                      </a:ln>
                    </p:spPr>
                  </p:cxnSp>
                  <p:cxnSp>
                    <p:nvCxnSpPr>
                      <p:cNvPr id="433" name="AutoShape 6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653" y="2748"/>
                        <a:ext cx="0" cy="131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434" name="AutoShape 6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402" y="2755"/>
                        <a:ext cx="0" cy="131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</p:grpSp>
            </p:grpSp>
            <p:grpSp>
              <p:nvGrpSpPr>
                <p:cNvPr id="419" name="Group 66"/>
                <p:cNvGrpSpPr>
                  <a:grpSpLocks/>
                </p:cNvGrpSpPr>
                <p:nvPr/>
              </p:nvGrpSpPr>
              <p:grpSpPr bwMode="auto">
                <a:xfrm>
                  <a:off x="1403" y="3181"/>
                  <a:ext cx="818" cy="501"/>
                  <a:chOff x="1403" y="3181"/>
                  <a:chExt cx="818" cy="501"/>
                </a:xfrm>
              </p:grpSpPr>
              <p:sp>
                <p:nvSpPr>
                  <p:cNvPr id="420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3" y="3242"/>
                    <a:ext cx="688" cy="42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0" tIns="0" rIns="0" bIns="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3000" dirty="0">
                        <a:solidFill>
                          <a:schemeClr val="bg1"/>
                        </a:solidFill>
                        <a:latin typeface="Calibri" pitchFamily="34" charset="0"/>
                        <a:cs typeface="Arial" pitchFamily="34" charset="0"/>
                      </a:rPr>
                      <a:t>2 cm</a:t>
                    </a:r>
                    <a:endParaRPr lang="da-DK" sz="3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422" name="Group 69"/>
                  <p:cNvGrpSpPr>
                    <a:grpSpLocks/>
                  </p:cNvGrpSpPr>
                  <p:nvPr/>
                </p:nvGrpSpPr>
                <p:grpSpPr bwMode="auto">
                  <a:xfrm rot="5400000">
                    <a:off x="1905" y="3366"/>
                    <a:ext cx="501" cy="131"/>
                    <a:chOff x="2728" y="2956"/>
                    <a:chExt cx="1749" cy="131"/>
                  </a:xfrm>
                </p:grpSpPr>
                <p:cxnSp>
                  <p:nvCxnSpPr>
                    <p:cNvPr id="424" name="AutoShape 70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728" y="3016"/>
                      <a:ext cx="1743" cy="0"/>
                    </a:xfrm>
                    <a:prstGeom prst="straightConnector1">
                      <a:avLst/>
                    </a:prstGeom>
                    <a:noFill/>
                    <a:ln w="3175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</p:cxnSp>
                <p:cxnSp>
                  <p:nvCxnSpPr>
                    <p:cNvPr id="425" name="AutoShape 7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728" y="2956"/>
                      <a:ext cx="0" cy="131"/>
                    </a:xfrm>
                    <a:prstGeom prst="straightConnector1">
                      <a:avLst/>
                    </a:prstGeom>
                    <a:noFill/>
                    <a:ln w="317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26" name="AutoShape 7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477" y="2956"/>
                      <a:ext cx="0" cy="131"/>
                    </a:xfrm>
                    <a:prstGeom prst="straightConnector1">
                      <a:avLst/>
                    </a:prstGeom>
                    <a:noFill/>
                    <a:ln w="317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</p:grpSp>
          <p:grpSp>
            <p:nvGrpSpPr>
              <p:cNvPr id="377" name="Group 74"/>
              <p:cNvGrpSpPr>
                <a:grpSpLocks/>
              </p:cNvGrpSpPr>
              <p:nvPr/>
            </p:nvGrpSpPr>
            <p:grpSpPr bwMode="auto">
              <a:xfrm>
                <a:off x="7223" y="2960"/>
                <a:ext cx="3679" cy="3761"/>
                <a:chOff x="7150" y="2929"/>
                <a:chExt cx="3679" cy="3761"/>
              </a:xfrm>
            </p:grpSpPr>
            <p:grpSp>
              <p:nvGrpSpPr>
                <p:cNvPr id="378" name="Group 75"/>
                <p:cNvGrpSpPr>
                  <a:grpSpLocks/>
                </p:cNvGrpSpPr>
                <p:nvPr/>
              </p:nvGrpSpPr>
              <p:grpSpPr bwMode="auto">
                <a:xfrm>
                  <a:off x="7150" y="3294"/>
                  <a:ext cx="3679" cy="3396"/>
                  <a:chOff x="7150" y="3294"/>
                  <a:chExt cx="3679" cy="3396"/>
                </a:xfrm>
              </p:grpSpPr>
              <p:sp>
                <p:nvSpPr>
                  <p:cNvPr id="391" name="Text 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887" y="4202"/>
                    <a:ext cx="942" cy="3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ts val="1000"/>
                      </a:spcAft>
                    </a:pPr>
                    <a:r>
                      <a:rPr lang="da-DK" sz="3000" dirty="0">
                        <a:solidFill>
                          <a:schemeClr val="bg1"/>
                        </a:solidFill>
                        <a:latin typeface="Calibri" pitchFamily="34" charset="0"/>
                        <a:cs typeface="Arial" pitchFamily="34" charset="0"/>
                      </a:rPr>
                      <a:t>10 cm</a:t>
                    </a:r>
                    <a:endParaRPr lang="da-DK" sz="3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392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7150" y="3294"/>
                    <a:ext cx="2745" cy="3396"/>
                    <a:chOff x="2257" y="7477"/>
                    <a:chExt cx="2745" cy="3396"/>
                  </a:xfrm>
                </p:grpSpPr>
                <p:grpSp>
                  <p:nvGrpSpPr>
                    <p:cNvPr id="393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06" y="7806"/>
                      <a:ext cx="96" cy="1493"/>
                      <a:chOff x="4810" y="3192"/>
                      <a:chExt cx="96" cy="763"/>
                    </a:xfrm>
                  </p:grpSpPr>
                  <p:cxnSp>
                    <p:nvCxnSpPr>
                      <p:cNvPr id="415" name="AutoShape 8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853" y="3192"/>
                        <a:ext cx="0" cy="762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416" name="AutoShape 8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4810" y="3194"/>
                        <a:ext cx="96" cy="0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417" name="AutoShape 8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4810" y="3955"/>
                        <a:ext cx="96" cy="0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394" name="Group 9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57" y="7477"/>
                      <a:ext cx="2563" cy="3396"/>
                      <a:chOff x="2257" y="7477"/>
                      <a:chExt cx="2563" cy="3396"/>
                    </a:xfrm>
                  </p:grpSpPr>
                  <p:grpSp>
                    <p:nvGrpSpPr>
                      <p:cNvPr id="395" name="Group 10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57" y="7839"/>
                        <a:ext cx="2563" cy="3034"/>
                        <a:chOff x="2257" y="7839"/>
                        <a:chExt cx="2563" cy="3034"/>
                      </a:xfrm>
                    </p:grpSpPr>
                    <p:sp>
                      <p:nvSpPr>
                        <p:cNvPr id="413" name="Oval 1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61" y="10339"/>
                          <a:ext cx="2559" cy="534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34925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14" name="Rectangle 10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57" y="7839"/>
                          <a:ext cx="2548" cy="2734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1587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da-DK" sz="300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396" name="Group 1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63" y="7477"/>
                        <a:ext cx="2557" cy="3127"/>
                        <a:chOff x="2263" y="7477"/>
                        <a:chExt cx="2557" cy="3127"/>
                      </a:xfrm>
                    </p:grpSpPr>
                    <p:cxnSp>
                      <p:nvCxnSpPr>
                        <p:cNvPr id="397" name="AutoShape 112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 flipV="1">
                          <a:off x="2263" y="7763"/>
                          <a:ext cx="0" cy="2829"/>
                        </a:xfrm>
                        <a:prstGeom prst="straightConnector1">
                          <a:avLst/>
                        </a:prstGeom>
                        <a:noFill/>
                        <a:ln w="34925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</p:cxnSp>
                    <p:cxnSp>
                      <p:nvCxnSpPr>
                        <p:cNvPr id="398" name="AutoShape 113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4810" y="7769"/>
                          <a:ext cx="10" cy="2835"/>
                        </a:xfrm>
                        <a:prstGeom prst="straightConnector1">
                          <a:avLst/>
                        </a:prstGeom>
                        <a:noFill/>
                        <a:ln w="34925">
                          <a:solidFill>
                            <a:schemeClr val="accent3">
                              <a:lumMod val="50000"/>
                            </a:schemeClr>
                          </a:solidFill>
                          <a:round/>
                          <a:headEnd/>
                          <a:tailEnd/>
                        </a:ln>
                      </p:spPr>
                    </p:cxnSp>
                    <p:grpSp>
                      <p:nvGrpSpPr>
                        <p:cNvPr id="399" name="Group 11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263" y="7477"/>
                          <a:ext cx="2547" cy="1852"/>
                          <a:chOff x="2263" y="7477"/>
                          <a:chExt cx="2547" cy="1852"/>
                        </a:xfrm>
                      </p:grpSpPr>
                      <p:grpSp>
                        <p:nvGrpSpPr>
                          <p:cNvPr id="400" name="Group 11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263" y="7477"/>
                            <a:ext cx="2547" cy="580"/>
                            <a:chOff x="2263" y="7477"/>
                            <a:chExt cx="2547" cy="580"/>
                          </a:xfrm>
                        </p:grpSpPr>
                        <p:sp>
                          <p:nvSpPr>
                            <p:cNvPr id="407" name="Oval 11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263" y="7477"/>
                              <a:ext cx="2547" cy="580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34925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da-DK" sz="3000">
                                <a:solidFill>
                                  <a:schemeClr val="bg1"/>
                                </a:solidFill>
                              </a:endParaRPr>
                            </a:p>
                          </p:txBody>
                        </p:sp>
                        <p:cxnSp>
                          <p:nvCxnSpPr>
                            <p:cNvPr id="408" name="AutoShape 117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2951" y="7833"/>
                              <a:ext cx="0" cy="190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round/>
                              <a:headEnd/>
                              <a:tailEnd/>
                            </a:ln>
                          </p:spPr>
                        </p:cxnSp>
                        <p:cxnSp>
                          <p:nvCxnSpPr>
                            <p:cNvPr id="409" name="AutoShape 118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3915" y="7833"/>
                              <a:ext cx="0" cy="215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round/>
                              <a:headEnd/>
                              <a:tailEnd/>
                            </a:ln>
                          </p:spPr>
                        </p:cxnSp>
                        <p:cxnSp>
                          <p:nvCxnSpPr>
                            <p:cNvPr id="410" name="AutoShape 119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189" y="7685"/>
                              <a:ext cx="0" cy="334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round/>
                              <a:headEnd/>
                              <a:tailEnd/>
                            </a:ln>
                          </p:spPr>
                        </p:cxnSp>
                        <p:cxnSp>
                          <p:nvCxnSpPr>
                            <p:cNvPr id="411" name="AutoShape 120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3193" y="7695"/>
                              <a:ext cx="0" cy="329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rgbClr val="BFBFBF"/>
                              </a:solidFill>
                              <a:prstDash val="dash"/>
                              <a:round/>
                              <a:headEnd/>
                              <a:tailEnd/>
                            </a:ln>
                          </p:spPr>
                        </p:cxnSp>
                        <p:sp>
                          <p:nvSpPr>
                            <p:cNvPr id="412" name="AutoShape 121" descr="Mørk diagonalt opadgående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83" y="7692"/>
                              <a:ext cx="1177" cy="133"/>
                            </a:xfrm>
                            <a:prstGeom prst="flowChartInputOutput">
                              <a:avLst/>
                            </a:prstGeom>
                            <a:pattFill prst="dkUpDiag">
                              <a:fgClr>
                                <a:srgbClr val="000000"/>
                              </a:fgClr>
                              <a:bgClr>
                                <a:srgbClr val="FFFFFF"/>
                              </a:bgClr>
                            </a:pattFill>
                            <a:ln w="3175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da-DK" sz="3000">
                                <a:solidFill>
                                  <a:schemeClr val="bg1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1" name="Group 12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951" y="8048"/>
                            <a:ext cx="1236" cy="1281"/>
                            <a:chOff x="2951" y="8048"/>
                            <a:chExt cx="1236" cy="1281"/>
                          </a:xfrm>
                        </p:grpSpPr>
                        <p:cxnSp>
                          <p:nvCxnSpPr>
                            <p:cNvPr id="402" name="AutoShape 123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2951" y="8048"/>
                              <a:ext cx="0" cy="1264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rgbClr val="BFBFBF"/>
                              </a:solidFill>
                              <a:prstDash val="dash"/>
                              <a:round/>
                              <a:headEnd/>
                              <a:tailEnd/>
                            </a:ln>
                          </p:spPr>
                        </p:cxnSp>
                        <p:cxnSp>
                          <p:nvCxnSpPr>
                            <p:cNvPr id="403" name="AutoShape 124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3913" y="8065"/>
                              <a:ext cx="0" cy="1264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rgbClr val="BFBFBF"/>
                              </a:solidFill>
                              <a:prstDash val="dash"/>
                              <a:round/>
                              <a:headEnd/>
                              <a:tailEnd/>
                            </a:ln>
                          </p:spPr>
                        </p:cxnSp>
                        <p:cxnSp>
                          <p:nvCxnSpPr>
                            <p:cNvPr id="404" name="AutoShape 125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3193" y="8065"/>
                              <a:ext cx="0" cy="1211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rgbClr val="BFBFBF"/>
                              </a:solidFill>
                              <a:prstDash val="dash"/>
                              <a:round/>
                              <a:headEnd/>
                              <a:tailEnd/>
                            </a:ln>
                          </p:spPr>
                        </p:cxnSp>
                        <p:cxnSp>
                          <p:nvCxnSpPr>
                            <p:cNvPr id="405" name="AutoShape 126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187" y="8048"/>
                              <a:ext cx="0" cy="1134"/>
                            </a:xfrm>
                            <a:prstGeom prst="straightConnector1">
                              <a:avLst/>
                            </a:prstGeom>
                            <a:noFill/>
                            <a:ln w="31750">
                              <a:solidFill>
                                <a:srgbClr val="BFBFBF"/>
                              </a:solidFill>
                              <a:prstDash val="dash"/>
                              <a:round/>
                              <a:headEnd/>
                              <a:tailEnd/>
                            </a:ln>
                          </p:spPr>
                        </p:cxnSp>
                        <p:sp>
                          <p:nvSpPr>
                            <p:cNvPr id="406" name="AutoShape 12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51" y="9172"/>
                              <a:ext cx="1214" cy="154"/>
                            </a:xfrm>
                            <a:prstGeom prst="flowChartInputOutput">
                              <a:avLst/>
                            </a:prstGeom>
                            <a:solidFill>
                              <a:srgbClr val="FFFFFF"/>
                            </a:solidFill>
                            <a:ln w="31750">
                              <a:solidFill>
                                <a:srgbClr val="BFBFBF"/>
                              </a:solidFill>
                              <a:prstDash val="dash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da-DK" sz="3000">
                                <a:solidFill>
                                  <a:schemeClr val="bg1"/>
                                </a:solidFill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</p:grpSp>
            <p:grpSp>
              <p:nvGrpSpPr>
                <p:cNvPr id="379" name="Group 134"/>
                <p:cNvGrpSpPr>
                  <a:grpSpLocks/>
                </p:cNvGrpSpPr>
                <p:nvPr/>
              </p:nvGrpSpPr>
              <p:grpSpPr bwMode="auto">
                <a:xfrm>
                  <a:off x="7150" y="2929"/>
                  <a:ext cx="873" cy="618"/>
                  <a:chOff x="6983" y="2617"/>
                  <a:chExt cx="873" cy="618"/>
                </a:xfrm>
              </p:grpSpPr>
              <p:sp>
                <p:nvSpPr>
                  <p:cNvPr id="380" name="Text Box 1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83" y="2617"/>
                    <a:ext cx="744" cy="32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0" tIns="0" rIns="0" bIns="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3000" dirty="0">
                        <a:solidFill>
                          <a:schemeClr val="bg1"/>
                        </a:solidFill>
                        <a:latin typeface="Calibri" pitchFamily="34" charset="0"/>
                        <a:cs typeface="Arial" pitchFamily="34" charset="0"/>
                      </a:rPr>
                      <a:t>4 cm</a:t>
                    </a:r>
                    <a:endParaRPr lang="da-DK" sz="3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381" name="Group 138"/>
                  <p:cNvGrpSpPr>
                    <a:grpSpLocks/>
                  </p:cNvGrpSpPr>
                  <p:nvPr/>
                </p:nvGrpSpPr>
                <p:grpSpPr bwMode="auto">
                  <a:xfrm>
                    <a:off x="7533" y="2930"/>
                    <a:ext cx="323" cy="305"/>
                    <a:chOff x="7533" y="2926"/>
                    <a:chExt cx="323" cy="305"/>
                  </a:xfrm>
                </p:grpSpPr>
                <p:grpSp>
                  <p:nvGrpSpPr>
                    <p:cNvPr id="383" name="Group 143"/>
                    <p:cNvGrpSpPr>
                      <a:grpSpLocks/>
                    </p:cNvGrpSpPr>
                    <p:nvPr/>
                  </p:nvGrpSpPr>
                  <p:grpSpPr bwMode="auto">
                    <a:xfrm rot="8738438">
                      <a:off x="7584" y="3163"/>
                      <a:ext cx="272" cy="68"/>
                      <a:chOff x="2678" y="2590"/>
                      <a:chExt cx="1749" cy="131"/>
                    </a:xfrm>
                  </p:grpSpPr>
                  <p:cxnSp>
                    <p:nvCxnSpPr>
                      <p:cNvPr id="385" name="AutoShape 14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678" y="2650"/>
                        <a:ext cx="1743" cy="0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accent3">
                            <a:lumMod val="50000"/>
                          </a:schemeClr>
                        </a:solidFill>
                        <a:round/>
                        <a:headEnd type="none" w="sm" len="sm"/>
                        <a:tailEnd type="none" w="sm" len="sm"/>
                      </a:ln>
                    </p:spPr>
                  </p:cxnSp>
                  <p:cxnSp>
                    <p:nvCxnSpPr>
                      <p:cNvPr id="386" name="AutoShape 14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678" y="2590"/>
                        <a:ext cx="0" cy="131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accent3">
                            <a:lumMod val="50000"/>
                          </a:schemeClr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387" name="AutoShape 14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427" y="2590"/>
                        <a:ext cx="0" cy="131"/>
                      </a:xfrm>
                      <a:prstGeom prst="straightConnector1">
                        <a:avLst/>
                      </a:prstGeom>
                      <a:noFill/>
                      <a:ln w="31750">
                        <a:solidFill>
                          <a:schemeClr val="accent3">
                            <a:lumMod val="50000"/>
                          </a:schemeClr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cxnSp>
                  <p:nvCxnSpPr>
                    <p:cNvPr id="384" name="AutoShape 147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533" y="2926"/>
                      <a:ext cx="172" cy="248"/>
                    </a:xfrm>
                    <a:prstGeom prst="straightConnector1">
                      <a:avLst/>
                    </a:prstGeom>
                    <a:noFill/>
                    <a:ln w="31750">
                      <a:solidFill>
                        <a:schemeClr val="accent3">
                          <a:lumMod val="50000"/>
                        </a:schemeClr>
                      </a:solidFill>
                      <a:round/>
                      <a:headEnd/>
                      <a:tailEnd type="arrow" w="sm" len="sm"/>
                    </a:ln>
                  </p:spPr>
                </p:cxnSp>
              </p:grpSp>
            </p:grpSp>
          </p:grpSp>
        </p:grpSp>
        <p:sp>
          <p:nvSpPr>
            <p:cNvPr id="455" name="Text Box 17"/>
            <p:cNvSpPr txBox="1">
              <a:spLocks noChangeArrowheads="1"/>
            </p:cNvSpPr>
            <p:nvPr/>
          </p:nvSpPr>
          <p:spPr bwMode="auto">
            <a:xfrm>
              <a:off x="8879893" y="22276135"/>
              <a:ext cx="4149812" cy="1586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 dirty="0">
                  <a:solidFill>
                    <a:schemeClr val="bg1"/>
                  </a:solidFill>
                  <a:latin typeface="Calibri" pitchFamily="34" charset="0"/>
                  <a:cs typeface="Arial" pitchFamily="34" charset="0"/>
                </a:rPr>
                <a:t>Area where </a:t>
              </a:r>
              <a:r>
                <a:rPr lang="en-US" sz="3000" dirty="0" smtClean="0">
                  <a:solidFill>
                    <a:schemeClr val="bg1"/>
                  </a:solidFill>
                  <a:latin typeface="Calibri" pitchFamily="34" charset="0"/>
                  <a:cs typeface="Arial" pitchFamily="34" charset="0"/>
                </a:rPr>
                <a:t>raw slurry </a:t>
              </a:r>
              <a:r>
                <a:rPr lang="en-US" sz="3000" dirty="0">
                  <a:solidFill>
                    <a:schemeClr val="bg1"/>
                  </a:solidFill>
                  <a:latin typeface="Calibri" pitchFamily="34" charset="0"/>
                  <a:cs typeface="Arial" pitchFamily="34" charset="0"/>
                </a:rPr>
                <a:t>was </a:t>
              </a:r>
              <a:r>
                <a:rPr lang="en-US" sz="3000" dirty="0" smtClean="0">
                  <a:solidFill>
                    <a:schemeClr val="bg1"/>
                  </a:solidFill>
                  <a:latin typeface="Calibri" pitchFamily="34" charset="0"/>
                  <a:cs typeface="Arial" pitchFamily="34" charset="0"/>
                </a:rPr>
                <a:t>injected </a:t>
              </a:r>
              <a:r>
                <a:rPr lang="en-US" sz="3000" dirty="0">
                  <a:solidFill>
                    <a:schemeClr val="bg1"/>
                  </a:solidFill>
                  <a:latin typeface="Calibri" pitchFamily="34" charset="0"/>
                  <a:cs typeface="Arial" pitchFamily="34" charset="0"/>
                </a:rPr>
                <a:t>– </a:t>
              </a:r>
              <a:r>
                <a:rPr lang="en-US" sz="3000" dirty="0" smtClean="0">
                  <a:solidFill>
                    <a:schemeClr val="bg1"/>
                  </a:solidFill>
                  <a:latin typeface="Calibri" pitchFamily="34" charset="0"/>
                  <a:cs typeface="Arial" pitchFamily="34" charset="0"/>
                </a:rPr>
                <a:t>10 </a:t>
              </a:r>
              <a:r>
                <a:rPr lang="en-US" sz="3000" dirty="0">
                  <a:solidFill>
                    <a:schemeClr val="bg1"/>
                  </a:solidFill>
                  <a:latin typeface="Calibri" pitchFamily="34" charset="0"/>
                  <a:cs typeface="Arial" pitchFamily="34" charset="0"/>
                </a:rPr>
                <a:t>cm </a:t>
              </a:r>
              <a:endParaRPr lang="en-US" sz="3000" dirty="0">
                <a:solidFill>
                  <a:schemeClr val="bg1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</p:grpSp>
      <p:cxnSp>
        <p:nvCxnSpPr>
          <p:cNvPr id="192" name="Lige forbindelse 191"/>
          <p:cNvCxnSpPr/>
          <p:nvPr/>
        </p:nvCxnSpPr>
        <p:spPr>
          <a:xfrm>
            <a:off x="1000800" y="10693517"/>
            <a:ext cx="131220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Lige forbindelse 469"/>
          <p:cNvCxnSpPr/>
          <p:nvPr/>
        </p:nvCxnSpPr>
        <p:spPr>
          <a:xfrm>
            <a:off x="1000800" y="24485377"/>
            <a:ext cx="131220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Lige forbindelse 470"/>
          <p:cNvCxnSpPr/>
          <p:nvPr/>
        </p:nvCxnSpPr>
        <p:spPr>
          <a:xfrm>
            <a:off x="15994800" y="10719034"/>
            <a:ext cx="131216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9" name="Rektangel 458"/>
          <p:cNvSpPr/>
          <p:nvPr/>
        </p:nvSpPr>
        <p:spPr>
          <a:xfrm>
            <a:off x="0" y="42170481"/>
            <a:ext cx="30279975" cy="63804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800" rtlCol="0" anchor="t"/>
          <a:lstStyle/>
          <a:p>
            <a:r>
              <a:rPr lang="da-DK" sz="3000" dirty="0" smtClean="0">
                <a:solidFill>
                  <a:schemeClr val="bg1"/>
                </a:solidFill>
                <a:cs typeface="Arial" panose="020B0604020202020204" pitchFamily="34" charset="0"/>
              </a:rPr>
              <a:t>References: </a:t>
            </a:r>
            <a:r>
              <a:rPr lang="da-DK" sz="3000" baseline="30000" dirty="0" smtClean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da-DK" sz="3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da-DK" sz="3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Fricker</a:t>
            </a:r>
            <a:r>
              <a:rPr lang="da-DK" sz="3000" dirty="0" smtClean="0">
                <a:solidFill>
                  <a:schemeClr val="bg1"/>
                </a:solidFill>
                <a:cs typeface="Arial" panose="020B0604020202020204" pitchFamily="34" charset="0"/>
              </a:rPr>
              <a:t> er al. (1998). </a:t>
            </a:r>
            <a:r>
              <a:rPr lang="da-DK" sz="3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Adv</a:t>
            </a:r>
            <a:r>
              <a:rPr lang="da-DK" sz="3000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da-DK" sz="3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Parasitol</a:t>
            </a:r>
            <a:r>
              <a:rPr lang="da-DK" sz="3000" dirty="0" smtClean="0">
                <a:solidFill>
                  <a:schemeClr val="bg1"/>
                </a:solidFill>
                <a:cs typeface="Arial" panose="020B0604020202020204" pitchFamily="34" charset="0"/>
              </a:rPr>
              <a:t>. 40, 241-278; </a:t>
            </a:r>
            <a:r>
              <a:rPr lang="da-DK" sz="3000" baseline="30000" dirty="0" smtClean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da-DK" sz="3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GB" sz="3000" dirty="0" err="1">
                <a:solidFill>
                  <a:schemeClr val="bg1"/>
                </a:solidFill>
              </a:rPr>
              <a:t>Gallas-Lindemann</a:t>
            </a:r>
            <a:r>
              <a:rPr lang="en-GB" sz="3000" dirty="0">
                <a:solidFill>
                  <a:schemeClr val="bg1"/>
                </a:solidFill>
              </a:rPr>
              <a:t> </a:t>
            </a:r>
            <a:r>
              <a:rPr lang="en-GB" sz="3000" i="1" dirty="0">
                <a:solidFill>
                  <a:schemeClr val="bg1"/>
                </a:solidFill>
              </a:rPr>
              <a:t>et al</a:t>
            </a:r>
            <a:r>
              <a:rPr lang="en-GB" sz="3000" dirty="0">
                <a:solidFill>
                  <a:schemeClr val="bg1"/>
                </a:solidFill>
              </a:rPr>
              <a:t>., </a:t>
            </a:r>
            <a:r>
              <a:rPr lang="en-GB" sz="3000" dirty="0" smtClean="0">
                <a:solidFill>
                  <a:schemeClr val="bg1"/>
                </a:solidFill>
              </a:rPr>
              <a:t>(2013) </a:t>
            </a:r>
            <a:r>
              <a:rPr lang="en-GB" sz="3000" dirty="0" err="1" smtClean="0">
                <a:solidFill>
                  <a:schemeClr val="bg1"/>
                </a:solidFill>
              </a:rPr>
              <a:t>Epidemiol</a:t>
            </a:r>
            <a:r>
              <a:rPr lang="en-GB" sz="3000" dirty="0" smtClean="0">
                <a:solidFill>
                  <a:schemeClr val="bg1"/>
                </a:solidFill>
              </a:rPr>
              <a:t>. Infect. </a:t>
            </a:r>
            <a:r>
              <a:rPr lang="da-DK" sz="3000" dirty="0" smtClean="0">
                <a:solidFill>
                  <a:schemeClr val="bg1"/>
                </a:solidFill>
              </a:rPr>
              <a:t>141(1),9-21</a:t>
            </a:r>
            <a:endParaRPr lang="da-DK" sz="3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94" name="Group 205"/>
          <p:cNvGrpSpPr>
            <a:grpSpLocks noChangeAspect="1"/>
          </p:cNvGrpSpPr>
          <p:nvPr/>
        </p:nvGrpSpPr>
        <p:grpSpPr bwMode="auto">
          <a:xfrm>
            <a:off x="28393156" y="40587453"/>
            <a:ext cx="1597863" cy="2214000"/>
            <a:chOff x="17591" y="647"/>
            <a:chExt cx="1569" cy="2174"/>
          </a:xfrm>
        </p:grpSpPr>
        <p:sp>
          <p:nvSpPr>
            <p:cNvPr id="195" name="Oval 206"/>
            <p:cNvSpPr>
              <a:spLocks noChangeArrowheads="1"/>
            </p:cNvSpPr>
            <p:nvPr/>
          </p:nvSpPr>
          <p:spPr bwMode="auto">
            <a:xfrm>
              <a:off x="17995" y="647"/>
              <a:ext cx="1165" cy="1168"/>
            </a:xfrm>
            <a:prstGeom prst="ellipse">
              <a:avLst/>
            </a:prstGeom>
            <a:solidFill>
              <a:srgbClr val="72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196" name="Oval 207"/>
            <p:cNvSpPr>
              <a:spLocks noChangeArrowheads="1"/>
            </p:cNvSpPr>
            <p:nvPr/>
          </p:nvSpPr>
          <p:spPr bwMode="auto">
            <a:xfrm>
              <a:off x="17591" y="1806"/>
              <a:ext cx="554" cy="553"/>
            </a:xfrm>
            <a:prstGeom prst="ellipse">
              <a:avLst/>
            </a:prstGeom>
            <a:solidFill>
              <a:srgbClr val="72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197" name="Oval 208"/>
            <p:cNvSpPr>
              <a:spLocks noChangeArrowheads="1"/>
            </p:cNvSpPr>
            <p:nvPr/>
          </p:nvSpPr>
          <p:spPr bwMode="auto">
            <a:xfrm>
              <a:off x="18432" y="2533"/>
              <a:ext cx="291" cy="288"/>
            </a:xfrm>
            <a:prstGeom prst="ellipse">
              <a:avLst/>
            </a:prstGeom>
            <a:solidFill>
              <a:srgbClr val="72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198" name="Rectangle 209"/>
            <p:cNvSpPr>
              <a:spLocks noChangeArrowheads="1"/>
            </p:cNvSpPr>
            <p:nvPr/>
          </p:nvSpPr>
          <p:spPr bwMode="auto">
            <a:xfrm>
              <a:off x="19043" y="1006"/>
              <a:ext cx="1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199" name="Rectangle 210"/>
            <p:cNvSpPr>
              <a:spLocks noChangeArrowheads="1"/>
            </p:cNvSpPr>
            <p:nvPr/>
          </p:nvSpPr>
          <p:spPr bwMode="auto">
            <a:xfrm>
              <a:off x="18319" y="1689"/>
              <a:ext cx="1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0" name="Rectangle 211"/>
            <p:cNvSpPr>
              <a:spLocks noChangeArrowheads="1"/>
            </p:cNvSpPr>
            <p:nvPr/>
          </p:nvSpPr>
          <p:spPr bwMode="auto">
            <a:xfrm>
              <a:off x="18995" y="931"/>
              <a:ext cx="1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1" name="Rectangle 212"/>
            <p:cNvSpPr>
              <a:spLocks noChangeArrowheads="1"/>
            </p:cNvSpPr>
            <p:nvPr/>
          </p:nvSpPr>
          <p:spPr bwMode="auto">
            <a:xfrm>
              <a:off x="18489" y="1752"/>
              <a:ext cx="1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2" name="Rectangle 213"/>
            <p:cNvSpPr>
              <a:spLocks noChangeArrowheads="1"/>
            </p:cNvSpPr>
            <p:nvPr/>
          </p:nvSpPr>
          <p:spPr bwMode="auto">
            <a:xfrm>
              <a:off x="18489" y="1752"/>
              <a:ext cx="1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3" name="Freeform 214"/>
            <p:cNvSpPr>
              <a:spLocks/>
            </p:cNvSpPr>
            <p:nvPr/>
          </p:nvSpPr>
          <p:spPr bwMode="auto">
            <a:xfrm>
              <a:off x="18950" y="1180"/>
              <a:ext cx="48" cy="42"/>
            </a:xfrm>
            <a:custGeom>
              <a:avLst/>
              <a:gdLst>
                <a:gd name="T0" fmla="*/ 2 w 16"/>
                <a:gd name="T1" fmla="*/ 9 h 14"/>
                <a:gd name="T2" fmla="*/ 2 w 16"/>
                <a:gd name="T3" fmla="*/ 8 h 14"/>
                <a:gd name="T4" fmla="*/ 4 w 16"/>
                <a:gd name="T5" fmla="*/ 6 h 14"/>
                <a:gd name="T6" fmla="*/ 7 w 16"/>
                <a:gd name="T7" fmla="*/ 6 h 14"/>
                <a:gd name="T8" fmla="*/ 7 w 16"/>
                <a:gd name="T9" fmla="*/ 10 h 14"/>
                <a:gd name="T10" fmla="*/ 9 w 16"/>
                <a:gd name="T11" fmla="*/ 10 h 14"/>
                <a:gd name="T12" fmla="*/ 9 w 16"/>
                <a:gd name="T13" fmla="*/ 6 h 14"/>
                <a:gd name="T14" fmla="*/ 14 w 16"/>
                <a:gd name="T15" fmla="*/ 5 h 14"/>
                <a:gd name="T16" fmla="*/ 14 w 16"/>
                <a:gd name="T17" fmla="*/ 6 h 14"/>
                <a:gd name="T18" fmla="*/ 15 w 16"/>
                <a:gd name="T19" fmla="*/ 10 h 14"/>
                <a:gd name="T20" fmla="*/ 11 w 16"/>
                <a:gd name="T21" fmla="*/ 13 h 14"/>
                <a:gd name="T22" fmla="*/ 11 w 16"/>
                <a:gd name="T23" fmla="*/ 14 h 14"/>
                <a:gd name="T24" fmla="*/ 16 w 16"/>
                <a:gd name="T25" fmla="*/ 14 h 14"/>
                <a:gd name="T26" fmla="*/ 15 w 16"/>
                <a:gd name="T27" fmla="*/ 0 h 14"/>
                <a:gd name="T28" fmla="*/ 14 w 16"/>
                <a:gd name="T29" fmla="*/ 0 h 14"/>
                <a:gd name="T30" fmla="*/ 14 w 16"/>
                <a:gd name="T31" fmla="*/ 0 h 14"/>
                <a:gd name="T32" fmla="*/ 11 w 16"/>
                <a:gd name="T33" fmla="*/ 2 h 14"/>
                <a:gd name="T34" fmla="*/ 4 w 16"/>
                <a:gd name="T35" fmla="*/ 3 h 14"/>
                <a:gd name="T36" fmla="*/ 1 w 16"/>
                <a:gd name="T37" fmla="*/ 2 h 14"/>
                <a:gd name="T38" fmla="*/ 1 w 16"/>
                <a:gd name="T39" fmla="*/ 1 h 14"/>
                <a:gd name="T40" fmla="*/ 0 w 16"/>
                <a:gd name="T41" fmla="*/ 1 h 14"/>
                <a:gd name="T42" fmla="*/ 0 w 16"/>
                <a:gd name="T43" fmla="*/ 9 h 14"/>
                <a:gd name="T44" fmla="*/ 2 w 16"/>
                <a:gd name="T4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14">
                  <a:moveTo>
                    <a:pt x="2" y="9"/>
                  </a:moveTo>
                  <a:cubicBezTo>
                    <a:pt x="2" y="9"/>
                    <a:pt x="2" y="9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9" y="10"/>
                    <a:pt x="9" y="1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13" y="5"/>
                    <a:pt x="14" y="5"/>
                  </a:cubicBezTo>
                  <a:cubicBezTo>
                    <a:pt x="14" y="5"/>
                    <a:pt x="14" y="5"/>
                    <a:pt x="14" y="6"/>
                  </a:cubicBezTo>
                  <a:cubicBezTo>
                    <a:pt x="15" y="7"/>
                    <a:pt x="15" y="8"/>
                    <a:pt x="15" y="10"/>
                  </a:cubicBezTo>
                  <a:cubicBezTo>
                    <a:pt x="15" y="12"/>
                    <a:pt x="12" y="12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4"/>
                    <a:pt x="15" y="14"/>
                    <a:pt x="16" y="14"/>
                  </a:cubicBezTo>
                  <a:cubicBezTo>
                    <a:pt x="16" y="8"/>
                    <a:pt x="16" y="5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3" y="2"/>
                    <a:pt x="11" y="2"/>
                  </a:cubicBezTo>
                  <a:cubicBezTo>
                    <a:pt x="10" y="3"/>
                    <a:pt x="7" y="3"/>
                    <a:pt x="4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6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4" name="Freeform 215"/>
            <p:cNvSpPr>
              <a:spLocks/>
            </p:cNvSpPr>
            <p:nvPr/>
          </p:nvSpPr>
          <p:spPr bwMode="auto">
            <a:xfrm>
              <a:off x="18259" y="1482"/>
              <a:ext cx="60" cy="51"/>
            </a:xfrm>
            <a:custGeom>
              <a:avLst/>
              <a:gdLst>
                <a:gd name="T0" fmla="*/ 14 w 20"/>
                <a:gd name="T1" fmla="*/ 1 h 17"/>
                <a:gd name="T2" fmla="*/ 14 w 20"/>
                <a:gd name="T3" fmla="*/ 1 h 17"/>
                <a:gd name="T4" fmla="*/ 14 w 20"/>
                <a:gd name="T5" fmla="*/ 5 h 17"/>
                <a:gd name="T6" fmla="*/ 12 w 20"/>
                <a:gd name="T7" fmla="*/ 7 h 17"/>
                <a:gd name="T8" fmla="*/ 9 w 20"/>
                <a:gd name="T9" fmla="*/ 4 h 17"/>
                <a:gd name="T10" fmla="*/ 7 w 20"/>
                <a:gd name="T11" fmla="*/ 5 h 17"/>
                <a:gd name="T12" fmla="*/ 10 w 20"/>
                <a:gd name="T13" fmla="*/ 8 h 17"/>
                <a:gd name="T14" fmla="*/ 7 w 20"/>
                <a:gd name="T15" fmla="*/ 11 h 17"/>
                <a:gd name="T16" fmla="*/ 6 w 20"/>
                <a:gd name="T17" fmla="*/ 11 h 17"/>
                <a:gd name="T18" fmla="*/ 4 w 20"/>
                <a:gd name="T19" fmla="*/ 9 h 17"/>
                <a:gd name="T20" fmla="*/ 4 w 20"/>
                <a:gd name="T21" fmla="*/ 4 h 17"/>
                <a:gd name="T22" fmla="*/ 3 w 20"/>
                <a:gd name="T23" fmla="*/ 3 h 17"/>
                <a:gd name="T24" fmla="*/ 0 w 20"/>
                <a:gd name="T25" fmla="*/ 7 h 17"/>
                <a:gd name="T26" fmla="*/ 9 w 20"/>
                <a:gd name="T27" fmla="*/ 17 h 17"/>
                <a:gd name="T28" fmla="*/ 10 w 20"/>
                <a:gd name="T29" fmla="*/ 16 h 17"/>
                <a:gd name="T30" fmla="*/ 10 w 20"/>
                <a:gd name="T31" fmla="*/ 15 h 17"/>
                <a:gd name="T32" fmla="*/ 11 w 20"/>
                <a:gd name="T33" fmla="*/ 12 h 17"/>
                <a:gd name="T34" fmla="*/ 15 w 20"/>
                <a:gd name="T35" fmla="*/ 7 h 17"/>
                <a:gd name="T36" fmla="*/ 19 w 20"/>
                <a:gd name="T37" fmla="*/ 6 h 17"/>
                <a:gd name="T38" fmla="*/ 20 w 20"/>
                <a:gd name="T39" fmla="*/ 7 h 17"/>
                <a:gd name="T40" fmla="*/ 20 w 20"/>
                <a:gd name="T41" fmla="*/ 6 h 17"/>
                <a:gd name="T42" fmla="*/ 15 w 20"/>
                <a:gd name="T43" fmla="*/ 0 h 17"/>
                <a:gd name="T44" fmla="*/ 14 w 20"/>
                <a:gd name="T4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17"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5" y="2"/>
                    <a:pt x="15" y="3"/>
                    <a:pt x="14" y="5"/>
                  </a:cubicBezTo>
                  <a:cubicBezTo>
                    <a:pt x="13" y="5"/>
                    <a:pt x="12" y="7"/>
                    <a:pt x="12" y="7"/>
                  </a:cubicBezTo>
                  <a:cubicBezTo>
                    <a:pt x="11" y="7"/>
                    <a:pt x="9" y="4"/>
                    <a:pt x="9" y="4"/>
                  </a:cubicBezTo>
                  <a:cubicBezTo>
                    <a:pt x="8" y="4"/>
                    <a:pt x="8" y="4"/>
                    <a:pt x="7" y="5"/>
                  </a:cubicBezTo>
                  <a:cubicBezTo>
                    <a:pt x="8" y="5"/>
                    <a:pt x="10" y="8"/>
                    <a:pt x="10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6" y="12"/>
                    <a:pt x="6" y="11"/>
                  </a:cubicBezTo>
                  <a:cubicBezTo>
                    <a:pt x="5" y="11"/>
                    <a:pt x="4" y="10"/>
                    <a:pt x="4" y="9"/>
                  </a:cubicBezTo>
                  <a:cubicBezTo>
                    <a:pt x="2" y="7"/>
                    <a:pt x="4" y="5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2" y="4"/>
                    <a:pt x="1" y="6"/>
                    <a:pt x="0" y="7"/>
                  </a:cubicBezTo>
                  <a:cubicBezTo>
                    <a:pt x="4" y="11"/>
                    <a:pt x="6" y="13"/>
                    <a:pt x="9" y="17"/>
                  </a:cubicBezTo>
                  <a:cubicBezTo>
                    <a:pt x="10" y="17"/>
                    <a:pt x="10" y="16"/>
                    <a:pt x="10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9" y="14"/>
                    <a:pt x="9" y="13"/>
                    <a:pt x="11" y="12"/>
                  </a:cubicBezTo>
                  <a:cubicBezTo>
                    <a:pt x="12" y="11"/>
                    <a:pt x="14" y="9"/>
                    <a:pt x="15" y="7"/>
                  </a:cubicBezTo>
                  <a:cubicBezTo>
                    <a:pt x="18" y="5"/>
                    <a:pt x="18" y="5"/>
                    <a:pt x="19" y="6"/>
                  </a:cubicBezTo>
                  <a:cubicBezTo>
                    <a:pt x="19" y="6"/>
                    <a:pt x="19" y="6"/>
                    <a:pt x="20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4"/>
                    <a:pt x="17" y="2"/>
                    <a:pt x="15" y="0"/>
                  </a:cubicBezTo>
                  <a:cubicBezTo>
                    <a:pt x="14" y="0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5" name="Freeform 216"/>
            <p:cNvSpPr>
              <a:spLocks/>
            </p:cNvSpPr>
            <p:nvPr/>
          </p:nvSpPr>
          <p:spPr bwMode="auto">
            <a:xfrm>
              <a:off x="18947" y="1240"/>
              <a:ext cx="51" cy="57"/>
            </a:xfrm>
            <a:custGeom>
              <a:avLst/>
              <a:gdLst>
                <a:gd name="T0" fmla="*/ 4 w 17"/>
                <a:gd name="T1" fmla="*/ 9 h 19"/>
                <a:gd name="T2" fmla="*/ 14 w 17"/>
                <a:gd name="T3" fmla="*/ 6 h 19"/>
                <a:gd name="T4" fmla="*/ 16 w 17"/>
                <a:gd name="T5" fmla="*/ 7 h 19"/>
                <a:gd name="T6" fmla="*/ 16 w 17"/>
                <a:gd name="T7" fmla="*/ 8 h 19"/>
                <a:gd name="T8" fmla="*/ 17 w 17"/>
                <a:gd name="T9" fmla="*/ 8 h 19"/>
                <a:gd name="T10" fmla="*/ 17 w 17"/>
                <a:gd name="T11" fmla="*/ 0 h 19"/>
                <a:gd name="T12" fmla="*/ 16 w 17"/>
                <a:gd name="T13" fmla="*/ 0 h 19"/>
                <a:gd name="T14" fmla="*/ 16 w 17"/>
                <a:gd name="T15" fmla="*/ 1 h 19"/>
                <a:gd name="T16" fmla="*/ 13 w 17"/>
                <a:gd name="T17" fmla="*/ 3 h 19"/>
                <a:gd name="T18" fmla="*/ 1 w 17"/>
                <a:gd name="T19" fmla="*/ 6 h 19"/>
                <a:gd name="T20" fmla="*/ 0 w 17"/>
                <a:gd name="T21" fmla="*/ 6 h 19"/>
                <a:gd name="T22" fmla="*/ 1 w 17"/>
                <a:gd name="T23" fmla="*/ 9 h 19"/>
                <a:gd name="T24" fmla="*/ 12 w 17"/>
                <a:gd name="T25" fmla="*/ 15 h 19"/>
                <a:gd name="T26" fmla="*/ 14 w 17"/>
                <a:gd name="T27" fmla="*/ 18 h 19"/>
                <a:gd name="T28" fmla="*/ 14 w 17"/>
                <a:gd name="T29" fmla="*/ 18 h 19"/>
                <a:gd name="T30" fmla="*/ 16 w 17"/>
                <a:gd name="T31" fmla="*/ 19 h 19"/>
                <a:gd name="T32" fmla="*/ 16 w 17"/>
                <a:gd name="T33" fmla="*/ 12 h 19"/>
                <a:gd name="T34" fmla="*/ 15 w 17"/>
                <a:gd name="T35" fmla="*/ 12 h 19"/>
                <a:gd name="T36" fmla="*/ 15 w 17"/>
                <a:gd name="T37" fmla="*/ 13 h 19"/>
                <a:gd name="T38" fmla="*/ 13 w 17"/>
                <a:gd name="T39" fmla="*/ 13 h 19"/>
                <a:gd name="T40" fmla="*/ 4 w 17"/>
                <a:gd name="T4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9">
                  <a:moveTo>
                    <a:pt x="4" y="9"/>
                  </a:moveTo>
                  <a:cubicBezTo>
                    <a:pt x="9" y="7"/>
                    <a:pt x="9" y="7"/>
                    <a:pt x="14" y="6"/>
                  </a:cubicBezTo>
                  <a:cubicBezTo>
                    <a:pt x="15" y="6"/>
                    <a:pt x="16" y="6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5"/>
                    <a:pt x="17" y="3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5" y="3"/>
                    <a:pt x="13" y="3"/>
                  </a:cubicBezTo>
                  <a:cubicBezTo>
                    <a:pt x="12" y="3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1" y="9"/>
                  </a:cubicBezTo>
                  <a:cubicBezTo>
                    <a:pt x="5" y="11"/>
                    <a:pt x="10" y="14"/>
                    <a:pt x="12" y="15"/>
                  </a:cubicBezTo>
                  <a:cubicBezTo>
                    <a:pt x="14" y="16"/>
                    <a:pt x="14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19"/>
                    <a:pt x="16" y="19"/>
                  </a:cubicBezTo>
                  <a:cubicBezTo>
                    <a:pt x="16" y="17"/>
                    <a:pt x="16" y="14"/>
                    <a:pt x="16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3" y="13"/>
                  </a:cubicBezTo>
                  <a:cubicBezTo>
                    <a:pt x="10" y="12"/>
                    <a:pt x="7" y="10"/>
                    <a:pt x="4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6" name="Freeform 217"/>
            <p:cNvSpPr>
              <a:spLocks/>
            </p:cNvSpPr>
            <p:nvPr/>
          </p:nvSpPr>
          <p:spPr bwMode="auto">
            <a:xfrm>
              <a:off x="18864" y="961"/>
              <a:ext cx="53" cy="48"/>
            </a:xfrm>
            <a:custGeom>
              <a:avLst/>
              <a:gdLst>
                <a:gd name="T0" fmla="*/ 0 w 18"/>
                <a:gd name="T1" fmla="*/ 10 h 16"/>
                <a:gd name="T2" fmla="*/ 1 w 18"/>
                <a:gd name="T3" fmla="*/ 9 h 16"/>
                <a:gd name="T4" fmla="*/ 2 w 18"/>
                <a:gd name="T5" fmla="*/ 9 h 16"/>
                <a:gd name="T6" fmla="*/ 6 w 18"/>
                <a:gd name="T7" fmla="*/ 9 h 16"/>
                <a:gd name="T8" fmla="*/ 11 w 18"/>
                <a:gd name="T9" fmla="*/ 5 h 16"/>
                <a:gd name="T10" fmla="*/ 12 w 18"/>
                <a:gd name="T11" fmla="*/ 1 h 16"/>
                <a:gd name="T12" fmla="*/ 12 w 18"/>
                <a:gd name="T13" fmla="*/ 1 h 16"/>
                <a:gd name="T14" fmla="*/ 13 w 18"/>
                <a:gd name="T15" fmla="*/ 0 h 16"/>
                <a:gd name="T16" fmla="*/ 18 w 18"/>
                <a:gd name="T17" fmla="*/ 6 h 16"/>
                <a:gd name="T18" fmla="*/ 17 w 18"/>
                <a:gd name="T19" fmla="*/ 7 h 16"/>
                <a:gd name="T20" fmla="*/ 16 w 18"/>
                <a:gd name="T21" fmla="*/ 6 h 16"/>
                <a:gd name="T22" fmla="*/ 13 w 18"/>
                <a:gd name="T23" fmla="*/ 7 h 16"/>
                <a:gd name="T24" fmla="*/ 7 w 18"/>
                <a:gd name="T25" fmla="*/ 11 h 16"/>
                <a:gd name="T26" fmla="*/ 6 w 18"/>
                <a:gd name="T27" fmla="*/ 14 h 16"/>
                <a:gd name="T28" fmla="*/ 7 w 18"/>
                <a:gd name="T29" fmla="*/ 15 h 16"/>
                <a:gd name="T30" fmla="*/ 5 w 18"/>
                <a:gd name="T31" fmla="*/ 16 h 16"/>
                <a:gd name="T32" fmla="*/ 0 w 18"/>
                <a:gd name="T33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6">
                  <a:moveTo>
                    <a:pt x="0" y="10"/>
                  </a:moveTo>
                  <a:cubicBezTo>
                    <a:pt x="0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10"/>
                    <a:pt x="4" y="11"/>
                    <a:pt x="6" y="9"/>
                  </a:cubicBezTo>
                  <a:cubicBezTo>
                    <a:pt x="7" y="8"/>
                    <a:pt x="10" y="5"/>
                    <a:pt x="11" y="5"/>
                  </a:cubicBezTo>
                  <a:cubicBezTo>
                    <a:pt x="12" y="4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5" y="2"/>
                    <a:pt x="17" y="5"/>
                    <a:pt x="18" y="6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6" y="7"/>
                    <a:pt x="16" y="6"/>
                  </a:cubicBezTo>
                  <a:cubicBezTo>
                    <a:pt x="15" y="5"/>
                    <a:pt x="14" y="6"/>
                    <a:pt x="13" y="7"/>
                  </a:cubicBezTo>
                  <a:cubicBezTo>
                    <a:pt x="11" y="9"/>
                    <a:pt x="9" y="10"/>
                    <a:pt x="7" y="11"/>
                  </a:cubicBezTo>
                  <a:cubicBezTo>
                    <a:pt x="6" y="13"/>
                    <a:pt x="5" y="13"/>
                    <a:pt x="6" y="14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6" y="16"/>
                    <a:pt x="6" y="16"/>
                    <a:pt x="5" y="16"/>
                  </a:cubicBezTo>
                  <a:cubicBezTo>
                    <a:pt x="4" y="14"/>
                    <a:pt x="2" y="11"/>
                    <a:pt x="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7" name="Freeform 218"/>
            <p:cNvSpPr>
              <a:spLocks/>
            </p:cNvSpPr>
            <p:nvPr/>
          </p:nvSpPr>
          <p:spPr bwMode="auto">
            <a:xfrm>
              <a:off x="18181" y="1069"/>
              <a:ext cx="54" cy="39"/>
            </a:xfrm>
            <a:custGeom>
              <a:avLst/>
              <a:gdLst>
                <a:gd name="T0" fmla="*/ 15 w 18"/>
                <a:gd name="T1" fmla="*/ 13 h 13"/>
                <a:gd name="T2" fmla="*/ 14 w 18"/>
                <a:gd name="T3" fmla="*/ 13 h 13"/>
                <a:gd name="T4" fmla="*/ 14 w 18"/>
                <a:gd name="T5" fmla="*/ 12 h 13"/>
                <a:gd name="T6" fmla="*/ 11 w 18"/>
                <a:gd name="T7" fmla="*/ 9 h 13"/>
                <a:gd name="T8" fmla="*/ 5 w 18"/>
                <a:gd name="T9" fmla="*/ 7 h 13"/>
                <a:gd name="T10" fmla="*/ 2 w 18"/>
                <a:gd name="T11" fmla="*/ 7 h 13"/>
                <a:gd name="T12" fmla="*/ 1 w 18"/>
                <a:gd name="T13" fmla="*/ 8 h 13"/>
                <a:gd name="T14" fmla="*/ 0 w 18"/>
                <a:gd name="T15" fmla="*/ 7 h 13"/>
                <a:gd name="T16" fmla="*/ 3 w 18"/>
                <a:gd name="T17" fmla="*/ 0 h 13"/>
                <a:gd name="T18" fmla="*/ 4 w 18"/>
                <a:gd name="T19" fmla="*/ 0 h 13"/>
                <a:gd name="T20" fmla="*/ 4 w 18"/>
                <a:gd name="T21" fmla="*/ 1 h 13"/>
                <a:gd name="T22" fmla="*/ 6 w 18"/>
                <a:gd name="T23" fmla="*/ 4 h 13"/>
                <a:gd name="T24" fmla="*/ 12 w 18"/>
                <a:gd name="T25" fmla="*/ 6 h 13"/>
                <a:gd name="T26" fmla="*/ 16 w 18"/>
                <a:gd name="T27" fmla="*/ 6 h 13"/>
                <a:gd name="T28" fmla="*/ 17 w 18"/>
                <a:gd name="T29" fmla="*/ 5 h 13"/>
                <a:gd name="T30" fmla="*/ 18 w 18"/>
                <a:gd name="T31" fmla="*/ 5 h 13"/>
                <a:gd name="T32" fmla="*/ 15 w 18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3">
                  <a:moveTo>
                    <a:pt x="15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0"/>
                    <a:pt x="14" y="10"/>
                    <a:pt x="11" y="9"/>
                  </a:cubicBezTo>
                  <a:cubicBezTo>
                    <a:pt x="10" y="8"/>
                    <a:pt x="6" y="7"/>
                    <a:pt x="5" y="7"/>
                  </a:cubicBezTo>
                  <a:cubicBezTo>
                    <a:pt x="4" y="6"/>
                    <a:pt x="2" y="5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3"/>
                    <a:pt x="5" y="3"/>
                    <a:pt x="6" y="4"/>
                  </a:cubicBezTo>
                  <a:cubicBezTo>
                    <a:pt x="9" y="5"/>
                    <a:pt x="11" y="6"/>
                    <a:pt x="12" y="6"/>
                  </a:cubicBezTo>
                  <a:cubicBezTo>
                    <a:pt x="15" y="7"/>
                    <a:pt x="15" y="7"/>
                    <a:pt x="16" y="6"/>
                  </a:cubicBezTo>
                  <a:cubicBezTo>
                    <a:pt x="16" y="6"/>
                    <a:pt x="16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7"/>
                    <a:pt x="15" y="11"/>
                    <a:pt x="1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8" name="Freeform 219"/>
            <p:cNvSpPr>
              <a:spLocks/>
            </p:cNvSpPr>
            <p:nvPr/>
          </p:nvSpPr>
          <p:spPr bwMode="auto">
            <a:xfrm>
              <a:off x="18897" y="1012"/>
              <a:ext cx="53" cy="42"/>
            </a:xfrm>
            <a:custGeom>
              <a:avLst/>
              <a:gdLst>
                <a:gd name="T0" fmla="*/ 0 w 18"/>
                <a:gd name="T1" fmla="*/ 8 h 14"/>
                <a:gd name="T2" fmla="*/ 1 w 18"/>
                <a:gd name="T3" fmla="*/ 7 h 14"/>
                <a:gd name="T4" fmla="*/ 2 w 18"/>
                <a:gd name="T5" fmla="*/ 8 h 14"/>
                <a:gd name="T6" fmla="*/ 3 w 18"/>
                <a:gd name="T7" fmla="*/ 8 h 14"/>
                <a:gd name="T8" fmla="*/ 5 w 18"/>
                <a:gd name="T9" fmla="*/ 7 h 14"/>
                <a:gd name="T10" fmla="*/ 1 w 18"/>
                <a:gd name="T11" fmla="*/ 1 h 14"/>
                <a:gd name="T12" fmla="*/ 2 w 18"/>
                <a:gd name="T13" fmla="*/ 0 h 14"/>
                <a:gd name="T14" fmla="*/ 18 w 18"/>
                <a:gd name="T15" fmla="*/ 2 h 14"/>
                <a:gd name="T16" fmla="*/ 18 w 18"/>
                <a:gd name="T17" fmla="*/ 4 h 14"/>
                <a:gd name="T18" fmla="*/ 4 w 18"/>
                <a:gd name="T19" fmla="*/ 2 h 14"/>
                <a:gd name="T20" fmla="*/ 7 w 18"/>
                <a:gd name="T21" fmla="*/ 6 h 14"/>
                <a:gd name="T22" fmla="*/ 10 w 18"/>
                <a:gd name="T23" fmla="*/ 5 h 14"/>
                <a:gd name="T24" fmla="*/ 11 w 18"/>
                <a:gd name="T25" fmla="*/ 5 h 14"/>
                <a:gd name="T26" fmla="*/ 12 w 18"/>
                <a:gd name="T27" fmla="*/ 7 h 14"/>
                <a:gd name="T28" fmla="*/ 12 w 18"/>
                <a:gd name="T29" fmla="*/ 7 h 14"/>
                <a:gd name="T30" fmla="*/ 8 w 18"/>
                <a:gd name="T31" fmla="*/ 9 h 14"/>
                <a:gd name="T32" fmla="*/ 9 w 18"/>
                <a:gd name="T33" fmla="*/ 11 h 14"/>
                <a:gd name="T34" fmla="*/ 8 w 18"/>
                <a:gd name="T35" fmla="*/ 12 h 14"/>
                <a:gd name="T36" fmla="*/ 7 w 18"/>
                <a:gd name="T37" fmla="*/ 10 h 14"/>
                <a:gd name="T38" fmla="*/ 5 w 18"/>
                <a:gd name="T39" fmla="*/ 11 h 14"/>
                <a:gd name="T40" fmla="*/ 5 w 18"/>
                <a:gd name="T41" fmla="*/ 13 h 14"/>
                <a:gd name="T42" fmla="*/ 5 w 18"/>
                <a:gd name="T43" fmla="*/ 14 h 14"/>
                <a:gd name="T44" fmla="*/ 4 w 18"/>
                <a:gd name="T45" fmla="*/ 14 h 14"/>
                <a:gd name="T46" fmla="*/ 0 w 18"/>
                <a:gd name="T4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14">
                  <a:moveTo>
                    <a:pt x="0" y="8"/>
                  </a:moveTo>
                  <a:cubicBezTo>
                    <a:pt x="0" y="7"/>
                    <a:pt x="1" y="7"/>
                    <a:pt x="1" y="7"/>
                  </a:cubicBezTo>
                  <a:cubicBezTo>
                    <a:pt x="1" y="7"/>
                    <a:pt x="2" y="7"/>
                    <a:pt x="2" y="8"/>
                  </a:cubicBezTo>
                  <a:cubicBezTo>
                    <a:pt x="2" y="8"/>
                    <a:pt x="2" y="9"/>
                    <a:pt x="3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5" y="6"/>
                    <a:pt x="3" y="3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7" y="2"/>
                    <a:pt x="18" y="2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7" y="4"/>
                    <a:pt x="5" y="2"/>
                    <a:pt x="4" y="2"/>
                  </a:cubicBezTo>
                  <a:cubicBezTo>
                    <a:pt x="5" y="3"/>
                    <a:pt x="6" y="6"/>
                    <a:pt x="7" y="6"/>
                  </a:cubicBezTo>
                  <a:cubicBezTo>
                    <a:pt x="7" y="6"/>
                    <a:pt x="9" y="5"/>
                    <a:pt x="10" y="5"/>
                  </a:cubicBezTo>
                  <a:cubicBezTo>
                    <a:pt x="10" y="4"/>
                    <a:pt x="10" y="4"/>
                    <a:pt x="11" y="5"/>
                  </a:cubicBezTo>
                  <a:cubicBezTo>
                    <a:pt x="11" y="5"/>
                    <a:pt x="12" y="6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9" y="9"/>
                    <a:pt x="8" y="9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5" y="11"/>
                    <a:pt x="5" y="11"/>
                  </a:cubicBezTo>
                  <a:cubicBezTo>
                    <a:pt x="4" y="11"/>
                    <a:pt x="5" y="12"/>
                    <a:pt x="5" y="13"/>
                  </a:cubicBezTo>
                  <a:cubicBezTo>
                    <a:pt x="5" y="13"/>
                    <a:pt x="5" y="13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2"/>
                    <a:pt x="2" y="10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09" name="Freeform 220"/>
            <p:cNvSpPr>
              <a:spLocks/>
            </p:cNvSpPr>
            <p:nvPr/>
          </p:nvSpPr>
          <p:spPr bwMode="auto">
            <a:xfrm>
              <a:off x="18912" y="1048"/>
              <a:ext cx="62" cy="33"/>
            </a:xfrm>
            <a:custGeom>
              <a:avLst/>
              <a:gdLst>
                <a:gd name="T0" fmla="*/ 1 w 21"/>
                <a:gd name="T1" fmla="*/ 10 h 11"/>
                <a:gd name="T2" fmla="*/ 1 w 21"/>
                <a:gd name="T3" fmla="*/ 8 h 11"/>
                <a:gd name="T4" fmla="*/ 17 w 21"/>
                <a:gd name="T5" fmla="*/ 9 h 11"/>
                <a:gd name="T6" fmla="*/ 15 w 21"/>
                <a:gd name="T7" fmla="*/ 3 h 11"/>
                <a:gd name="T8" fmla="*/ 13 w 21"/>
                <a:gd name="T9" fmla="*/ 2 h 11"/>
                <a:gd name="T10" fmla="*/ 12 w 21"/>
                <a:gd name="T11" fmla="*/ 2 h 11"/>
                <a:gd name="T12" fmla="*/ 12 w 21"/>
                <a:gd name="T13" fmla="*/ 1 h 11"/>
                <a:gd name="T14" fmla="*/ 16 w 21"/>
                <a:gd name="T15" fmla="*/ 0 h 11"/>
                <a:gd name="T16" fmla="*/ 17 w 21"/>
                <a:gd name="T17" fmla="*/ 2 h 11"/>
                <a:gd name="T18" fmla="*/ 20 w 21"/>
                <a:gd name="T19" fmla="*/ 8 h 11"/>
                <a:gd name="T20" fmla="*/ 21 w 21"/>
                <a:gd name="T21" fmla="*/ 10 h 11"/>
                <a:gd name="T22" fmla="*/ 20 w 21"/>
                <a:gd name="T23" fmla="*/ 11 h 11"/>
                <a:gd name="T24" fmla="*/ 17 w 21"/>
                <a:gd name="T25" fmla="*/ 11 h 11"/>
                <a:gd name="T26" fmla="*/ 1 w 21"/>
                <a:gd name="T2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1">
                  <a:moveTo>
                    <a:pt x="1" y="10"/>
                  </a:moveTo>
                  <a:cubicBezTo>
                    <a:pt x="0" y="10"/>
                    <a:pt x="0" y="9"/>
                    <a:pt x="1" y="8"/>
                  </a:cubicBezTo>
                  <a:cubicBezTo>
                    <a:pt x="2" y="8"/>
                    <a:pt x="15" y="9"/>
                    <a:pt x="17" y="9"/>
                  </a:cubicBezTo>
                  <a:cubicBezTo>
                    <a:pt x="16" y="7"/>
                    <a:pt x="15" y="5"/>
                    <a:pt x="15" y="3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1"/>
                    <a:pt x="12" y="1"/>
                  </a:cubicBezTo>
                  <a:cubicBezTo>
                    <a:pt x="12" y="1"/>
                    <a:pt x="15" y="0"/>
                    <a:pt x="16" y="0"/>
                  </a:cubicBezTo>
                  <a:cubicBezTo>
                    <a:pt x="16" y="1"/>
                    <a:pt x="17" y="1"/>
                    <a:pt x="17" y="2"/>
                  </a:cubicBezTo>
                  <a:cubicBezTo>
                    <a:pt x="17" y="2"/>
                    <a:pt x="19" y="7"/>
                    <a:pt x="20" y="8"/>
                  </a:cubicBezTo>
                  <a:cubicBezTo>
                    <a:pt x="20" y="9"/>
                    <a:pt x="20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1"/>
                    <a:pt x="17" y="11"/>
                  </a:cubicBezTo>
                  <a:cubicBezTo>
                    <a:pt x="17" y="11"/>
                    <a:pt x="2" y="10"/>
                    <a:pt x="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0" name="Freeform 221"/>
            <p:cNvSpPr>
              <a:spLocks/>
            </p:cNvSpPr>
            <p:nvPr/>
          </p:nvSpPr>
          <p:spPr bwMode="auto">
            <a:xfrm>
              <a:off x="18244" y="946"/>
              <a:ext cx="51" cy="54"/>
            </a:xfrm>
            <a:custGeom>
              <a:avLst/>
              <a:gdLst>
                <a:gd name="T0" fmla="*/ 17 w 17"/>
                <a:gd name="T1" fmla="*/ 17 h 18"/>
                <a:gd name="T2" fmla="*/ 15 w 17"/>
                <a:gd name="T3" fmla="*/ 18 h 18"/>
                <a:gd name="T4" fmla="*/ 8 w 17"/>
                <a:gd name="T5" fmla="*/ 4 h 18"/>
                <a:gd name="T6" fmla="*/ 4 w 17"/>
                <a:gd name="T7" fmla="*/ 8 h 18"/>
                <a:gd name="T8" fmla="*/ 4 w 17"/>
                <a:gd name="T9" fmla="*/ 11 h 18"/>
                <a:gd name="T10" fmla="*/ 4 w 17"/>
                <a:gd name="T11" fmla="*/ 11 h 18"/>
                <a:gd name="T12" fmla="*/ 3 w 17"/>
                <a:gd name="T13" fmla="*/ 12 h 18"/>
                <a:gd name="T14" fmla="*/ 0 w 17"/>
                <a:gd name="T15" fmla="*/ 8 h 18"/>
                <a:gd name="T16" fmla="*/ 2 w 17"/>
                <a:gd name="T17" fmla="*/ 7 h 18"/>
                <a:gd name="T18" fmla="*/ 6 w 17"/>
                <a:gd name="T19" fmla="*/ 2 h 18"/>
                <a:gd name="T20" fmla="*/ 7 w 17"/>
                <a:gd name="T21" fmla="*/ 0 h 18"/>
                <a:gd name="T22" fmla="*/ 8 w 17"/>
                <a:gd name="T23" fmla="*/ 0 h 18"/>
                <a:gd name="T24" fmla="*/ 9 w 17"/>
                <a:gd name="T25" fmla="*/ 2 h 18"/>
                <a:gd name="T26" fmla="*/ 17 w 17"/>
                <a:gd name="T2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8">
                  <a:moveTo>
                    <a:pt x="17" y="17"/>
                  </a:moveTo>
                  <a:cubicBezTo>
                    <a:pt x="16" y="18"/>
                    <a:pt x="16" y="18"/>
                    <a:pt x="15" y="18"/>
                  </a:cubicBezTo>
                  <a:cubicBezTo>
                    <a:pt x="14" y="17"/>
                    <a:pt x="8" y="5"/>
                    <a:pt x="8" y="4"/>
                  </a:cubicBezTo>
                  <a:cubicBezTo>
                    <a:pt x="7" y="5"/>
                    <a:pt x="5" y="7"/>
                    <a:pt x="4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3" y="12"/>
                    <a:pt x="1" y="9"/>
                    <a:pt x="0" y="8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2" y="7"/>
                    <a:pt x="5" y="2"/>
                    <a:pt x="6" y="2"/>
                  </a:cubicBezTo>
                  <a:cubicBezTo>
                    <a:pt x="6" y="1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2"/>
                    <a:pt x="9" y="2"/>
                  </a:cubicBezTo>
                  <a:cubicBezTo>
                    <a:pt x="10" y="3"/>
                    <a:pt x="16" y="16"/>
                    <a:pt x="1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1" name="Freeform 222"/>
            <p:cNvSpPr>
              <a:spLocks/>
            </p:cNvSpPr>
            <p:nvPr/>
          </p:nvSpPr>
          <p:spPr bwMode="auto">
            <a:xfrm>
              <a:off x="18929" y="1102"/>
              <a:ext cx="60" cy="42"/>
            </a:xfrm>
            <a:custGeom>
              <a:avLst/>
              <a:gdLst>
                <a:gd name="T0" fmla="*/ 0 w 20"/>
                <a:gd name="T1" fmla="*/ 5 h 14"/>
                <a:gd name="T2" fmla="*/ 1 w 20"/>
                <a:gd name="T3" fmla="*/ 4 h 14"/>
                <a:gd name="T4" fmla="*/ 6 w 20"/>
                <a:gd name="T5" fmla="*/ 9 h 14"/>
                <a:gd name="T6" fmla="*/ 13 w 20"/>
                <a:gd name="T7" fmla="*/ 10 h 14"/>
                <a:gd name="T8" fmla="*/ 17 w 20"/>
                <a:gd name="T9" fmla="*/ 5 h 14"/>
                <a:gd name="T10" fmla="*/ 13 w 20"/>
                <a:gd name="T11" fmla="*/ 4 h 14"/>
                <a:gd name="T12" fmla="*/ 11 w 20"/>
                <a:gd name="T13" fmla="*/ 8 h 14"/>
                <a:gd name="T14" fmla="*/ 10 w 20"/>
                <a:gd name="T15" fmla="*/ 9 h 14"/>
                <a:gd name="T16" fmla="*/ 9 w 20"/>
                <a:gd name="T17" fmla="*/ 6 h 14"/>
                <a:gd name="T18" fmla="*/ 12 w 20"/>
                <a:gd name="T19" fmla="*/ 1 h 14"/>
                <a:gd name="T20" fmla="*/ 19 w 20"/>
                <a:gd name="T21" fmla="*/ 5 h 14"/>
                <a:gd name="T22" fmla="*/ 14 w 20"/>
                <a:gd name="T23" fmla="*/ 13 h 14"/>
                <a:gd name="T24" fmla="*/ 0 w 20"/>
                <a:gd name="T2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4">
                  <a:moveTo>
                    <a:pt x="0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3" y="8"/>
                    <a:pt x="6" y="9"/>
                  </a:cubicBezTo>
                  <a:cubicBezTo>
                    <a:pt x="8" y="10"/>
                    <a:pt x="10" y="11"/>
                    <a:pt x="13" y="10"/>
                  </a:cubicBezTo>
                  <a:cubicBezTo>
                    <a:pt x="16" y="9"/>
                    <a:pt x="18" y="7"/>
                    <a:pt x="17" y="5"/>
                  </a:cubicBezTo>
                  <a:cubicBezTo>
                    <a:pt x="17" y="3"/>
                    <a:pt x="14" y="3"/>
                    <a:pt x="13" y="4"/>
                  </a:cubicBezTo>
                  <a:cubicBezTo>
                    <a:pt x="11" y="5"/>
                    <a:pt x="11" y="7"/>
                    <a:pt x="11" y="8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9" y="8"/>
                    <a:pt x="9" y="6"/>
                  </a:cubicBezTo>
                  <a:cubicBezTo>
                    <a:pt x="8" y="3"/>
                    <a:pt x="11" y="1"/>
                    <a:pt x="12" y="1"/>
                  </a:cubicBezTo>
                  <a:cubicBezTo>
                    <a:pt x="16" y="0"/>
                    <a:pt x="18" y="2"/>
                    <a:pt x="19" y="5"/>
                  </a:cubicBezTo>
                  <a:cubicBezTo>
                    <a:pt x="20" y="8"/>
                    <a:pt x="19" y="12"/>
                    <a:pt x="14" y="13"/>
                  </a:cubicBezTo>
                  <a:cubicBezTo>
                    <a:pt x="8" y="14"/>
                    <a:pt x="2" y="10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2" name="Freeform 223"/>
            <p:cNvSpPr>
              <a:spLocks noEditPoints="1"/>
            </p:cNvSpPr>
            <p:nvPr/>
          </p:nvSpPr>
          <p:spPr bwMode="auto">
            <a:xfrm>
              <a:off x="18903" y="1377"/>
              <a:ext cx="62" cy="66"/>
            </a:xfrm>
            <a:custGeom>
              <a:avLst/>
              <a:gdLst>
                <a:gd name="T0" fmla="*/ 19 w 21"/>
                <a:gd name="T1" fmla="*/ 6 h 22"/>
                <a:gd name="T2" fmla="*/ 19 w 21"/>
                <a:gd name="T3" fmla="*/ 7 h 22"/>
                <a:gd name="T4" fmla="*/ 16 w 21"/>
                <a:gd name="T5" fmla="*/ 7 h 22"/>
                <a:gd name="T6" fmla="*/ 9 w 21"/>
                <a:gd name="T7" fmla="*/ 4 h 22"/>
                <a:gd name="T8" fmla="*/ 7 w 21"/>
                <a:gd name="T9" fmla="*/ 1 h 22"/>
                <a:gd name="T10" fmla="*/ 8 w 21"/>
                <a:gd name="T11" fmla="*/ 1 h 22"/>
                <a:gd name="T12" fmla="*/ 6 w 21"/>
                <a:gd name="T13" fmla="*/ 0 h 22"/>
                <a:gd name="T14" fmla="*/ 5 w 21"/>
                <a:gd name="T15" fmla="*/ 4 h 22"/>
                <a:gd name="T16" fmla="*/ 3 w 21"/>
                <a:gd name="T17" fmla="*/ 7 h 22"/>
                <a:gd name="T18" fmla="*/ 5 w 21"/>
                <a:gd name="T19" fmla="*/ 19 h 22"/>
                <a:gd name="T20" fmla="*/ 18 w 21"/>
                <a:gd name="T21" fmla="*/ 14 h 22"/>
                <a:gd name="T22" fmla="*/ 21 w 21"/>
                <a:gd name="T23" fmla="*/ 7 h 22"/>
                <a:gd name="T24" fmla="*/ 19 w 21"/>
                <a:gd name="T25" fmla="*/ 6 h 22"/>
                <a:gd name="T26" fmla="*/ 17 w 21"/>
                <a:gd name="T27" fmla="*/ 12 h 22"/>
                <a:gd name="T28" fmla="*/ 16 w 21"/>
                <a:gd name="T29" fmla="*/ 13 h 22"/>
                <a:gd name="T30" fmla="*/ 8 w 21"/>
                <a:gd name="T31" fmla="*/ 16 h 22"/>
                <a:gd name="T32" fmla="*/ 4 w 21"/>
                <a:gd name="T33" fmla="*/ 11 h 22"/>
                <a:gd name="T34" fmla="*/ 4 w 21"/>
                <a:gd name="T35" fmla="*/ 8 h 22"/>
                <a:gd name="T36" fmla="*/ 6 w 21"/>
                <a:gd name="T37" fmla="*/ 6 h 22"/>
                <a:gd name="T38" fmla="*/ 8 w 21"/>
                <a:gd name="T39" fmla="*/ 7 h 22"/>
                <a:gd name="T40" fmla="*/ 16 w 21"/>
                <a:gd name="T41" fmla="*/ 11 h 22"/>
                <a:gd name="T42" fmla="*/ 17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9" y="6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6" y="7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7" y="3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11"/>
                    <a:pt x="0" y="16"/>
                    <a:pt x="5" y="19"/>
                  </a:cubicBezTo>
                  <a:cubicBezTo>
                    <a:pt x="9" y="22"/>
                    <a:pt x="14" y="21"/>
                    <a:pt x="18" y="14"/>
                  </a:cubicBezTo>
                  <a:cubicBezTo>
                    <a:pt x="19" y="11"/>
                    <a:pt x="20" y="9"/>
                    <a:pt x="21" y="7"/>
                  </a:cubicBezTo>
                  <a:cubicBezTo>
                    <a:pt x="21" y="6"/>
                    <a:pt x="20" y="6"/>
                    <a:pt x="19" y="6"/>
                  </a:cubicBezTo>
                  <a:close/>
                  <a:moveTo>
                    <a:pt x="17" y="12"/>
                  </a:moveTo>
                  <a:cubicBezTo>
                    <a:pt x="17" y="12"/>
                    <a:pt x="16" y="12"/>
                    <a:pt x="16" y="13"/>
                  </a:cubicBezTo>
                  <a:cubicBezTo>
                    <a:pt x="14" y="17"/>
                    <a:pt x="11" y="18"/>
                    <a:pt x="8" y="16"/>
                  </a:cubicBezTo>
                  <a:cubicBezTo>
                    <a:pt x="5" y="15"/>
                    <a:pt x="4" y="13"/>
                    <a:pt x="4" y="11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5" y="7"/>
                    <a:pt x="5" y="7"/>
                    <a:pt x="6" y="6"/>
                  </a:cubicBezTo>
                  <a:cubicBezTo>
                    <a:pt x="6" y="6"/>
                    <a:pt x="7" y="6"/>
                    <a:pt x="8" y="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3" name="Freeform 224"/>
            <p:cNvSpPr>
              <a:spLocks/>
            </p:cNvSpPr>
            <p:nvPr/>
          </p:nvSpPr>
          <p:spPr bwMode="auto">
            <a:xfrm>
              <a:off x="18825" y="1494"/>
              <a:ext cx="57" cy="60"/>
            </a:xfrm>
            <a:custGeom>
              <a:avLst/>
              <a:gdLst>
                <a:gd name="T0" fmla="*/ 16 w 19"/>
                <a:gd name="T1" fmla="*/ 6 h 20"/>
                <a:gd name="T2" fmla="*/ 16 w 19"/>
                <a:gd name="T3" fmla="*/ 8 h 20"/>
                <a:gd name="T4" fmla="*/ 15 w 19"/>
                <a:gd name="T5" fmla="*/ 11 h 20"/>
                <a:gd name="T6" fmla="*/ 14 w 19"/>
                <a:gd name="T7" fmla="*/ 12 h 20"/>
                <a:gd name="T8" fmla="*/ 7 w 19"/>
                <a:gd name="T9" fmla="*/ 5 h 20"/>
                <a:gd name="T10" fmla="*/ 6 w 19"/>
                <a:gd name="T11" fmla="*/ 2 h 20"/>
                <a:gd name="T12" fmla="*/ 7 w 19"/>
                <a:gd name="T13" fmla="*/ 1 h 20"/>
                <a:gd name="T14" fmla="*/ 6 w 19"/>
                <a:gd name="T15" fmla="*/ 0 h 20"/>
                <a:gd name="T16" fmla="*/ 0 w 19"/>
                <a:gd name="T17" fmla="*/ 5 h 20"/>
                <a:gd name="T18" fmla="*/ 1 w 19"/>
                <a:gd name="T19" fmla="*/ 6 h 20"/>
                <a:gd name="T20" fmla="*/ 2 w 19"/>
                <a:gd name="T21" fmla="*/ 6 h 20"/>
                <a:gd name="T22" fmla="*/ 5 w 19"/>
                <a:gd name="T23" fmla="*/ 7 h 20"/>
                <a:gd name="T24" fmla="*/ 11 w 19"/>
                <a:gd name="T25" fmla="*/ 14 h 20"/>
                <a:gd name="T26" fmla="*/ 10 w 19"/>
                <a:gd name="T27" fmla="*/ 16 h 20"/>
                <a:gd name="T28" fmla="*/ 7 w 19"/>
                <a:gd name="T29" fmla="*/ 16 h 20"/>
                <a:gd name="T30" fmla="*/ 6 w 19"/>
                <a:gd name="T31" fmla="*/ 15 h 20"/>
                <a:gd name="T32" fmla="*/ 5 w 19"/>
                <a:gd name="T33" fmla="*/ 16 h 20"/>
                <a:gd name="T34" fmla="*/ 8 w 19"/>
                <a:gd name="T35" fmla="*/ 20 h 20"/>
                <a:gd name="T36" fmla="*/ 19 w 19"/>
                <a:gd name="T37" fmla="*/ 9 h 20"/>
                <a:gd name="T38" fmla="*/ 17 w 19"/>
                <a:gd name="T39" fmla="*/ 6 h 20"/>
                <a:gd name="T40" fmla="*/ 16 w 19"/>
                <a:gd name="T4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20">
                  <a:moveTo>
                    <a:pt x="16" y="6"/>
                  </a:moveTo>
                  <a:cubicBezTo>
                    <a:pt x="16" y="7"/>
                    <a:pt x="16" y="7"/>
                    <a:pt x="16" y="8"/>
                  </a:cubicBezTo>
                  <a:cubicBezTo>
                    <a:pt x="16" y="9"/>
                    <a:pt x="16" y="10"/>
                    <a:pt x="15" y="11"/>
                  </a:cubicBezTo>
                  <a:cubicBezTo>
                    <a:pt x="15" y="11"/>
                    <a:pt x="14" y="11"/>
                    <a:pt x="14" y="12"/>
                  </a:cubicBezTo>
                  <a:cubicBezTo>
                    <a:pt x="14" y="12"/>
                    <a:pt x="8" y="6"/>
                    <a:pt x="7" y="5"/>
                  </a:cubicBezTo>
                  <a:cubicBezTo>
                    <a:pt x="5" y="3"/>
                    <a:pt x="5" y="3"/>
                    <a:pt x="6" y="2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4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3" y="5"/>
                    <a:pt x="3" y="6"/>
                    <a:pt x="5" y="7"/>
                  </a:cubicBezTo>
                  <a:cubicBezTo>
                    <a:pt x="6" y="8"/>
                    <a:pt x="11" y="14"/>
                    <a:pt x="11" y="14"/>
                  </a:cubicBezTo>
                  <a:cubicBezTo>
                    <a:pt x="11" y="15"/>
                    <a:pt x="10" y="16"/>
                    <a:pt x="10" y="16"/>
                  </a:cubicBezTo>
                  <a:cubicBezTo>
                    <a:pt x="8" y="17"/>
                    <a:pt x="7" y="16"/>
                    <a:pt x="7" y="16"/>
                  </a:cubicBezTo>
                  <a:cubicBezTo>
                    <a:pt x="7" y="16"/>
                    <a:pt x="6" y="16"/>
                    <a:pt x="6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5" y="17"/>
                    <a:pt x="7" y="19"/>
                    <a:pt x="8" y="20"/>
                  </a:cubicBezTo>
                  <a:cubicBezTo>
                    <a:pt x="12" y="16"/>
                    <a:pt x="15" y="13"/>
                    <a:pt x="19" y="9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4" name="Freeform 225"/>
            <p:cNvSpPr>
              <a:spLocks noEditPoints="1"/>
            </p:cNvSpPr>
            <p:nvPr/>
          </p:nvSpPr>
          <p:spPr bwMode="auto">
            <a:xfrm>
              <a:off x="18858" y="1437"/>
              <a:ext cx="54" cy="54"/>
            </a:xfrm>
            <a:custGeom>
              <a:avLst/>
              <a:gdLst>
                <a:gd name="T0" fmla="*/ 7 w 18"/>
                <a:gd name="T1" fmla="*/ 5 h 18"/>
                <a:gd name="T2" fmla="*/ 8 w 18"/>
                <a:gd name="T3" fmla="*/ 6 h 18"/>
                <a:gd name="T4" fmla="*/ 8 w 18"/>
                <a:gd name="T5" fmla="*/ 5 h 18"/>
                <a:gd name="T6" fmla="*/ 10 w 18"/>
                <a:gd name="T7" fmla="*/ 6 h 18"/>
                <a:gd name="T8" fmla="*/ 11 w 18"/>
                <a:gd name="T9" fmla="*/ 8 h 18"/>
                <a:gd name="T10" fmla="*/ 8 w 18"/>
                <a:gd name="T11" fmla="*/ 12 h 18"/>
                <a:gd name="T12" fmla="*/ 6 w 18"/>
                <a:gd name="T13" fmla="*/ 12 h 18"/>
                <a:gd name="T14" fmla="*/ 5 w 18"/>
                <a:gd name="T15" fmla="*/ 10 h 18"/>
                <a:gd name="T16" fmla="*/ 5 w 18"/>
                <a:gd name="T17" fmla="*/ 10 h 18"/>
                <a:gd name="T18" fmla="*/ 4 w 18"/>
                <a:gd name="T19" fmla="*/ 9 h 18"/>
                <a:gd name="T20" fmla="*/ 0 w 18"/>
                <a:gd name="T21" fmla="*/ 14 h 18"/>
                <a:gd name="T22" fmla="*/ 1 w 18"/>
                <a:gd name="T23" fmla="*/ 15 h 18"/>
                <a:gd name="T24" fmla="*/ 1 w 18"/>
                <a:gd name="T25" fmla="*/ 14 h 18"/>
                <a:gd name="T26" fmla="*/ 5 w 18"/>
                <a:gd name="T27" fmla="*/ 14 h 18"/>
                <a:gd name="T28" fmla="*/ 17 w 18"/>
                <a:gd name="T29" fmla="*/ 18 h 18"/>
                <a:gd name="T30" fmla="*/ 18 w 18"/>
                <a:gd name="T31" fmla="*/ 18 h 18"/>
                <a:gd name="T32" fmla="*/ 18 w 18"/>
                <a:gd name="T33" fmla="*/ 16 h 18"/>
                <a:gd name="T34" fmla="*/ 12 w 18"/>
                <a:gd name="T35" fmla="*/ 5 h 18"/>
                <a:gd name="T36" fmla="*/ 11 w 18"/>
                <a:gd name="T37" fmla="*/ 2 h 18"/>
                <a:gd name="T38" fmla="*/ 11 w 18"/>
                <a:gd name="T39" fmla="*/ 1 h 18"/>
                <a:gd name="T40" fmla="*/ 10 w 18"/>
                <a:gd name="T41" fmla="*/ 0 h 18"/>
                <a:gd name="T42" fmla="*/ 7 w 18"/>
                <a:gd name="T43" fmla="*/ 5 h 18"/>
                <a:gd name="T44" fmla="*/ 16 w 18"/>
                <a:gd name="T45" fmla="*/ 15 h 18"/>
                <a:gd name="T46" fmla="*/ 9 w 18"/>
                <a:gd name="T47" fmla="*/ 13 h 18"/>
                <a:gd name="T48" fmla="*/ 12 w 18"/>
                <a:gd name="T49" fmla="*/ 9 h 18"/>
                <a:gd name="T50" fmla="*/ 16 w 18"/>
                <a:gd name="T5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" h="18">
                  <a:moveTo>
                    <a:pt x="7" y="5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9" y="4"/>
                    <a:pt x="10" y="5"/>
                    <a:pt x="10" y="6"/>
                  </a:cubicBezTo>
                  <a:cubicBezTo>
                    <a:pt x="11" y="7"/>
                    <a:pt x="11" y="7"/>
                    <a:pt x="11" y="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5" y="11"/>
                    <a:pt x="4" y="11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3" y="10"/>
                    <a:pt x="2" y="11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3" y="13"/>
                    <a:pt x="4" y="14"/>
                    <a:pt x="5" y="14"/>
                  </a:cubicBezTo>
                  <a:cubicBezTo>
                    <a:pt x="6" y="15"/>
                    <a:pt x="17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7"/>
                    <a:pt x="18" y="16"/>
                  </a:cubicBezTo>
                  <a:cubicBezTo>
                    <a:pt x="18" y="15"/>
                    <a:pt x="13" y="7"/>
                    <a:pt x="12" y="5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0"/>
                    <a:pt x="10" y="0"/>
                  </a:cubicBezTo>
                  <a:cubicBezTo>
                    <a:pt x="10" y="1"/>
                    <a:pt x="7" y="4"/>
                    <a:pt x="7" y="5"/>
                  </a:cubicBezTo>
                  <a:close/>
                  <a:moveTo>
                    <a:pt x="16" y="15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12" y="9"/>
                    <a:pt x="12" y="9"/>
                    <a:pt x="12" y="9"/>
                  </a:cubicBezTo>
                  <a:lnTo>
                    <a:pt x="1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5" name="Freeform 226"/>
            <p:cNvSpPr>
              <a:spLocks/>
            </p:cNvSpPr>
            <p:nvPr/>
          </p:nvSpPr>
          <p:spPr bwMode="auto">
            <a:xfrm>
              <a:off x="18157" y="1198"/>
              <a:ext cx="48" cy="48"/>
            </a:xfrm>
            <a:custGeom>
              <a:avLst/>
              <a:gdLst>
                <a:gd name="T0" fmla="*/ 5 w 16"/>
                <a:gd name="T1" fmla="*/ 14 h 16"/>
                <a:gd name="T2" fmla="*/ 3 w 16"/>
                <a:gd name="T3" fmla="*/ 14 h 16"/>
                <a:gd name="T4" fmla="*/ 2 w 16"/>
                <a:gd name="T5" fmla="*/ 11 h 16"/>
                <a:gd name="T6" fmla="*/ 2 w 16"/>
                <a:gd name="T7" fmla="*/ 9 h 16"/>
                <a:gd name="T8" fmla="*/ 11 w 16"/>
                <a:gd name="T9" fmla="*/ 9 h 16"/>
                <a:gd name="T10" fmla="*/ 15 w 16"/>
                <a:gd name="T11" fmla="*/ 11 h 16"/>
                <a:gd name="T12" fmla="*/ 15 w 16"/>
                <a:gd name="T13" fmla="*/ 11 h 16"/>
                <a:gd name="T14" fmla="*/ 16 w 16"/>
                <a:gd name="T15" fmla="*/ 11 h 16"/>
                <a:gd name="T16" fmla="*/ 16 w 16"/>
                <a:gd name="T17" fmla="*/ 4 h 16"/>
                <a:gd name="T18" fmla="*/ 15 w 16"/>
                <a:gd name="T19" fmla="*/ 4 h 16"/>
                <a:gd name="T20" fmla="*/ 15 w 16"/>
                <a:gd name="T21" fmla="*/ 5 h 16"/>
                <a:gd name="T22" fmla="*/ 12 w 16"/>
                <a:gd name="T23" fmla="*/ 6 h 16"/>
                <a:gd name="T24" fmla="*/ 2 w 16"/>
                <a:gd name="T25" fmla="*/ 6 h 16"/>
                <a:gd name="T26" fmla="*/ 2 w 16"/>
                <a:gd name="T27" fmla="*/ 3 h 16"/>
                <a:gd name="T28" fmla="*/ 4 w 16"/>
                <a:gd name="T29" fmla="*/ 1 h 16"/>
                <a:gd name="T30" fmla="*/ 5 w 16"/>
                <a:gd name="T31" fmla="*/ 1 h 16"/>
                <a:gd name="T32" fmla="*/ 5 w 16"/>
                <a:gd name="T33" fmla="*/ 0 h 16"/>
                <a:gd name="T34" fmla="*/ 1 w 16"/>
                <a:gd name="T35" fmla="*/ 0 h 16"/>
                <a:gd name="T36" fmla="*/ 0 w 16"/>
                <a:gd name="T37" fmla="*/ 15 h 16"/>
                <a:gd name="T38" fmla="*/ 4 w 16"/>
                <a:gd name="T39" fmla="*/ 16 h 16"/>
                <a:gd name="T40" fmla="*/ 5 w 16"/>
                <a:gd name="T4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16">
                  <a:moveTo>
                    <a:pt x="5" y="14"/>
                  </a:moveTo>
                  <a:cubicBezTo>
                    <a:pt x="4" y="14"/>
                    <a:pt x="4" y="14"/>
                    <a:pt x="3" y="14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11"/>
                    <a:pt x="2" y="10"/>
                    <a:pt x="2" y="9"/>
                  </a:cubicBezTo>
                  <a:cubicBezTo>
                    <a:pt x="2" y="9"/>
                    <a:pt x="10" y="9"/>
                    <a:pt x="11" y="9"/>
                  </a:cubicBezTo>
                  <a:cubicBezTo>
                    <a:pt x="14" y="9"/>
                    <a:pt x="14" y="9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6" y="12"/>
                    <a:pt x="16" y="11"/>
                  </a:cubicBezTo>
                  <a:cubicBezTo>
                    <a:pt x="16" y="9"/>
                    <a:pt x="16" y="6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10" y="6"/>
                    <a:pt x="2" y="6"/>
                    <a:pt x="2" y="6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1" y="0"/>
                    <a:pt x="1" y="0"/>
                  </a:cubicBezTo>
                  <a:cubicBezTo>
                    <a:pt x="0" y="6"/>
                    <a:pt x="0" y="9"/>
                    <a:pt x="0" y="15"/>
                  </a:cubicBezTo>
                  <a:cubicBezTo>
                    <a:pt x="1" y="15"/>
                    <a:pt x="4" y="16"/>
                    <a:pt x="4" y="16"/>
                  </a:cubicBezTo>
                  <a:cubicBezTo>
                    <a:pt x="5" y="15"/>
                    <a:pt x="5" y="15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6" name="Freeform 227"/>
            <p:cNvSpPr>
              <a:spLocks noEditPoints="1"/>
            </p:cNvSpPr>
            <p:nvPr/>
          </p:nvSpPr>
          <p:spPr bwMode="auto">
            <a:xfrm>
              <a:off x="18157" y="1243"/>
              <a:ext cx="54" cy="54"/>
            </a:xfrm>
            <a:custGeom>
              <a:avLst/>
              <a:gdLst>
                <a:gd name="T0" fmla="*/ 17 w 18"/>
                <a:gd name="T1" fmla="*/ 12 h 18"/>
                <a:gd name="T2" fmla="*/ 16 w 18"/>
                <a:gd name="T3" fmla="*/ 12 h 18"/>
                <a:gd name="T4" fmla="*/ 16 w 18"/>
                <a:gd name="T5" fmla="*/ 13 h 18"/>
                <a:gd name="T6" fmla="*/ 14 w 18"/>
                <a:gd name="T7" fmla="*/ 13 h 18"/>
                <a:gd name="T8" fmla="*/ 12 w 18"/>
                <a:gd name="T9" fmla="*/ 13 h 18"/>
                <a:gd name="T10" fmla="*/ 11 w 18"/>
                <a:gd name="T11" fmla="*/ 7 h 18"/>
                <a:gd name="T12" fmla="*/ 13 w 18"/>
                <a:gd name="T13" fmla="*/ 6 h 18"/>
                <a:gd name="T14" fmla="*/ 15 w 18"/>
                <a:gd name="T15" fmla="*/ 7 h 18"/>
                <a:gd name="T16" fmla="*/ 15 w 18"/>
                <a:gd name="T17" fmla="*/ 7 h 18"/>
                <a:gd name="T18" fmla="*/ 17 w 18"/>
                <a:gd name="T19" fmla="*/ 7 h 18"/>
                <a:gd name="T20" fmla="*/ 16 w 18"/>
                <a:gd name="T21" fmla="*/ 0 h 18"/>
                <a:gd name="T22" fmla="*/ 15 w 18"/>
                <a:gd name="T23" fmla="*/ 0 h 18"/>
                <a:gd name="T24" fmla="*/ 15 w 18"/>
                <a:gd name="T25" fmla="*/ 1 h 18"/>
                <a:gd name="T26" fmla="*/ 12 w 18"/>
                <a:gd name="T27" fmla="*/ 4 h 18"/>
                <a:gd name="T28" fmla="*/ 0 w 18"/>
                <a:gd name="T29" fmla="*/ 9 h 18"/>
                <a:gd name="T30" fmla="*/ 0 w 18"/>
                <a:gd name="T31" fmla="*/ 10 h 18"/>
                <a:gd name="T32" fmla="*/ 1 w 18"/>
                <a:gd name="T33" fmla="*/ 12 h 18"/>
                <a:gd name="T34" fmla="*/ 13 w 18"/>
                <a:gd name="T35" fmla="*/ 15 h 18"/>
                <a:gd name="T36" fmla="*/ 16 w 18"/>
                <a:gd name="T37" fmla="*/ 17 h 18"/>
                <a:gd name="T38" fmla="*/ 17 w 18"/>
                <a:gd name="T39" fmla="*/ 18 h 18"/>
                <a:gd name="T40" fmla="*/ 18 w 18"/>
                <a:gd name="T41" fmla="*/ 17 h 18"/>
                <a:gd name="T42" fmla="*/ 17 w 18"/>
                <a:gd name="T43" fmla="*/ 12 h 18"/>
                <a:gd name="T44" fmla="*/ 4 w 18"/>
                <a:gd name="T45" fmla="*/ 11 h 18"/>
                <a:gd name="T46" fmla="*/ 10 w 18"/>
                <a:gd name="T47" fmla="*/ 8 h 18"/>
                <a:gd name="T48" fmla="*/ 11 w 18"/>
                <a:gd name="T49" fmla="*/ 12 h 18"/>
                <a:gd name="T50" fmla="*/ 4 w 18"/>
                <a:gd name="T5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" h="18">
                  <a:moveTo>
                    <a:pt x="17" y="12"/>
                  </a:moveTo>
                  <a:cubicBezTo>
                    <a:pt x="17" y="11"/>
                    <a:pt x="16" y="12"/>
                    <a:pt x="16" y="12"/>
                  </a:cubicBezTo>
                  <a:cubicBezTo>
                    <a:pt x="16" y="12"/>
                    <a:pt x="16" y="12"/>
                    <a:pt x="16" y="13"/>
                  </a:cubicBezTo>
                  <a:cubicBezTo>
                    <a:pt x="16" y="14"/>
                    <a:pt x="15" y="14"/>
                    <a:pt x="14" y="13"/>
                  </a:cubicBezTo>
                  <a:cubicBezTo>
                    <a:pt x="13" y="13"/>
                    <a:pt x="12" y="13"/>
                    <a:pt x="12" y="13"/>
                  </a:cubicBezTo>
                  <a:cubicBezTo>
                    <a:pt x="12" y="12"/>
                    <a:pt x="11" y="8"/>
                    <a:pt x="11" y="7"/>
                  </a:cubicBezTo>
                  <a:cubicBezTo>
                    <a:pt x="12" y="7"/>
                    <a:pt x="12" y="7"/>
                    <a:pt x="13" y="6"/>
                  </a:cubicBezTo>
                  <a:cubicBezTo>
                    <a:pt x="14" y="6"/>
                    <a:pt x="15" y="5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6" y="6"/>
                    <a:pt x="16" y="4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3"/>
                    <a:pt x="13" y="3"/>
                    <a:pt x="12" y="4"/>
                  </a:cubicBezTo>
                  <a:cubicBezTo>
                    <a:pt x="11" y="4"/>
                    <a:pt x="1" y="9"/>
                    <a:pt x="0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1" y="11"/>
                    <a:pt x="1" y="12"/>
                  </a:cubicBezTo>
                  <a:cubicBezTo>
                    <a:pt x="2" y="12"/>
                    <a:pt x="11" y="14"/>
                    <a:pt x="13" y="15"/>
                  </a:cubicBezTo>
                  <a:cubicBezTo>
                    <a:pt x="16" y="16"/>
                    <a:pt x="16" y="16"/>
                    <a:pt x="16" y="17"/>
                  </a:cubicBezTo>
                  <a:cubicBezTo>
                    <a:pt x="17" y="17"/>
                    <a:pt x="17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8" y="17"/>
                    <a:pt x="17" y="13"/>
                    <a:pt x="17" y="12"/>
                  </a:cubicBezTo>
                  <a:close/>
                  <a:moveTo>
                    <a:pt x="4" y="11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1" y="12"/>
                    <a:pt x="11" y="12"/>
                    <a:pt x="11" y="12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7" name="Freeform 228"/>
            <p:cNvSpPr>
              <a:spLocks noEditPoints="1"/>
            </p:cNvSpPr>
            <p:nvPr/>
          </p:nvSpPr>
          <p:spPr bwMode="auto">
            <a:xfrm>
              <a:off x="18226" y="1428"/>
              <a:ext cx="54" cy="60"/>
            </a:xfrm>
            <a:custGeom>
              <a:avLst/>
              <a:gdLst>
                <a:gd name="T0" fmla="*/ 16 w 18"/>
                <a:gd name="T1" fmla="*/ 5 h 20"/>
                <a:gd name="T2" fmla="*/ 10 w 18"/>
                <a:gd name="T3" fmla="*/ 1 h 20"/>
                <a:gd name="T4" fmla="*/ 4 w 18"/>
                <a:gd name="T5" fmla="*/ 2 h 20"/>
                <a:gd name="T6" fmla="*/ 0 w 18"/>
                <a:gd name="T7" fmla="*/ 8 h 20"/>
                <a:gd name="T8" fmla="*/ 2 w 18"/>
                <a:gd name="T9" fmla="*/ 14 h 20"/>
                <a:gd name="T10" fmla="*/ 14 w 18"/>
                <a:gd name="T11" fmla="*/ 17 h 20"/>
                <a:gd name="T12" fmla="*/ 18 w 18"/>
                <a:gd name="T13" fmla="*/ 12 h 20"/>
                <a:gd name="T14" fmla="*/ 16 w 18"/>
                <a:gd name="T15" fmla="*/ 5 h 20"/>
                <a:gd name="T16" fmla="*/ 12 w 18"/>
                <a:gd name="T17" fmla="*/ 14 h 20"/>
                <a:gd name="T18" fmla="*/ 6 w 18"/>
                <a:gd name="T19" fmla="*/ 16 h 20"/>
                <a:gd name="T20" fmla="*/ 3 w 18"/>
                <a:gd name="T21" fmla="*/ 14 h 20"/>
                <a:gd name="T22" fmla="*/ 3 w 18"/>
                <a:gd name="T23" fmla="*/ 10 h 20"/>
                <a:gd name="T24" fmla="*/ 7 w 18"/>
                <a:gd name="T25" fmla="*/ 5 h 20"/>
                <a:gd name="T26" fmla="*/ 15 w 18"/>
                <a:gd name="T27" fmla="*/ 6 h 20"/>
                <a:gd name="T28" fmla="*/ 12 w 18"/>
                <a:gd name="T2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20">
                  <a:moveTo>
                    <a:pt x="16" y="5"/>
                  </a:moveTo>
                  <a:cubicBezTo>
                    <a:pt x="15" y="3"/>
                    <a:pt x="13" y="1"/>
                    <a:pt x="10" y="1"/>
                  </a:cubicBezTo>
                  <a:cubicBezTo>
                    <a:pt x="8" y="0"/>
                    <a:pt x="6" y="1"/>
                    <a:pt x="4" y="2"/>
                  </a:cubicBezTo>
                  <a:cubicBezTo>
                    <a:pt x="2" y="3"/>
                    <a:pt x="1" y="5"/>
                    <a:pt x="0" y="8"/>
                  </a:cubicBezTo>
                  <a:cubicBezTo>
                    <a:pt x="0" y="10"/>
                    <a:pt x="0" y="12"/>
                    <a:pt x="2" y="14"/>
                  </a:cubicBezTo>
                  <a:cubicBezTo>
                    <a:pt x="5" y="19"/>
                    <a:pt x="10" y="20"/>
                    <a:pt x="14" y="17"/>
                  </a:cubicBezTo>
                  <a:cubicBezTo>
                    <a:pt x="16" y="16"/>
                    <a:pt x="17" y="14"/>
                    <a:pt x="18" y="12"/>
                  </a:cubicBezTo>
                  <a:cubicBezTo>
                    <a:pt x="18" y="10"/>
                    <a:pt x="18" y="7"/>
                    <a:pt x="16" y="5"/>
                  </a:cubicBezTo>
                  <a:close/>
                  <a:moveTo>
                    <a:pt x="12" y="14"/>
                  </a:moveTo>
                  <a:cubicBezTo>
                    <a:pt x="10" y="16"/>
                    <a:pt x="8" y="16"/>
                    <a:pt x="6" y="16"/>
                  </a:cubicBezTo>
                  <a:cubicBezTo>
                    <a:pt x="5" y="16"/>
                    <a:pt x="4" y="15"/>
                    <a:pt x="3" y="14"/>
                  </a:cubicBezTo>
                  <a:cubicBezTo>
                    <a:pt x="3" y="13"/>
                    <a:pt x="2" y="11"/>
                    <a:pt x="3" y="10"/>
                  </a:cubicBezTo>
                  <a:cubicBezTo>
                    <a:pt x="3" y="8"/>
                    <a:pt x="4" y="6"/>
                    <a:pt x="7" y="5"/>
                  </a:cubicBezTo>
                  <a:cubicBezTo>
                    <a:pt x="10" y="3"/>
                    <a:pt x="13" y="3"/>
                    <a:pt x="15" y="6"/>
                  </a:cubicBezTo>
                  <a:cubicBezTo>
                    <a:pt x="17" y="9"/>
                    <a:pt x="15" y="12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8" name="Freeform 229"/>
            <p:cNvSpPr>
              <a:spLocks/>
            </p:cNvSpPr>
            <p:nvPr/>
          </p:nvSpPr>
          <p:spPr bwMode="auto">
            <a:xfrm>
              <a:off x="18301" y="1509"/>
              <a:ext cx="60" cy="63"/>
            </a:xfrm>
            <a:custGeom>
              <a:avLst/>
              <a:gdLst>
                <a:gd name="T0" fmla="*/ 20 w 20"/>
                <a:gd name="T1" fmla="*/ 8 h 21"/>
                <a:gd name="T2" fmla="*/ 19 w 20"/>
                <a:gd name="T3" fmla="*/ 9 h 21"/>
                <a:gd name="T4" fmla="*/ 19 w 20"/>
                <a:gd name="T5" fmla="*/ 9 h 21"/>
                <a:gd name="T6" fmla="*/ 15 w 20"/>
                <a:gd name="T7" fmla="*/ 10 h 21"/>
                <a:gd name="T8" fmla="*/ 11 w 20"/>
                <a:gd name="T9" fmla="*/ 16 h 21"/>
                <a:gd name="T10" fmla="*/ 11 w 20"/>
                <a:gd name="T11" fmla="*/ 19 h 21"/>
                <a:gd name="T12" fmla="*/ 11 w 20"/>
                <a:gd name="T13" fmla="*/ 19 h 21"/>
                <a:gd name="T14" fmla="*/ 10 w 20"/>
                <a:gd name="T15" fmla="*/ 21 h 21"/>
                <a:gd name="T16" fmla="*/ 0 w 20"/>
                <a:gd name="T17" fmla="*/ 12 h 21"/>
                <a:gd name="T18" fmla="*/ 2 w 20"/>
                <a:gd name="T19" fmla="*/ 9 h 21"/>
                <a:gd name="T20" fmla="*/ 3 w 20"/>
                <a:gd name="T21" fmla="*/ 9 h 21"/>
                <a:gd name="T22" fmla="*/ 3 w 20"/>
                <a:gd name="T23" fmla="*/ 11 h 21"/>
                <a:gd name="T24" fmla="*/ 3 w 20"/>
                <a:gd name="T25" fmla="*/ 13 h 21"/>
                <a:gd name="T26" fmla="*/ 6 w 20"/>
                <a:gd name="T27" fmla="*/ 16 h 21"/>
                <a:gd name="T28" fmla="*/ 7 w 20"/>
                <a:gd name="T29" fmla="*/ 16 h 21"/>
                <a:gd name="T30" fmla="*/ 10 w 20"/>
                <a:gd name="T31" fmla="*/ 12 h 21"/>
                <a:gd name="T32" fmla="*/ 7 w 20"/>
                <a:gd name="T33" fmla="*/ 9 h 21"/>
                <a:gd name="T34" fmla="*/ 8 w 20"/>
                <a:gd name="T35" fmla="*/ 8 h 21"/>
                <a:gd name="T36" fmla="*/ 11 w 20"/>
                <a:gd name="T37" fmla="*/ 11 h 21"/>
                <a:gd name="T38" fmla="*/ 13 w 20"/>
                <a:gd name="T39" fmla="*/ 8 h 21"/>
                <a:gd name="T40" fmla="*/ 13 w 20"/>
                <a:gd name="T41" fmla="*/ 5 h 21"/>
                <a:gd name="T42" fmla="*/ 12 w 20"/>
                <a:gd name="T43" fmla="*/ 4 h 21"/>
                <a:gd name="T44" fmla="*/ 8 w 20"/>
                <a:gd name="T45" fmla="*/ 4 h 21"/>
                <a:gd name="T46" fmla="*/ 7 w 20"/>
                <a:gd name="T47" fmla="*/ 4 h 21"/>
                <a:gd name="T48" fmla="*/ 6 w 20"/>
                <a:gd name="T49" fmla="*/ 3 h 21"/>
                <a:gd name="T50" fmla="*/ 10 w 20"/>
                <a:gd name="T51" fmla="*/ 0 h 21"/>
                <a:gd name="T52" fmla="*/ 20 w 20"/>
                <a:gd name="T5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" h="21">
                  <a:moveTo>
                    <a:pt x="20" y="8"/>
                  </a:moveTo>
                  <a:cubicBezTo>
                    <a:pt x="20" y="8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7" y="8"/>
                    <a:pt x="15" y="10"/>
                  </a:cubicBezTo>
                  <a:cubicBezTo>
                    <a:pt x="14" y="12"/>
                    <a:pt x="12" y="14"/>
                    <a:pt x="11" y="16"/>
                  </a:cubicBezTo>
                  <a:cubicBezTo>
                    <a:pt x="10" y="17"/>
                    <a:pt x="9" y="18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0" y="21"/>
                  </a:cubicBezTo>
                  <a:cubicBezTo>
                    <a:pt x="8" y="19"/>
                    <a:pt x="4" y="16"/>
                    <a:pt x="0" y="12"/>
                  </a:cubicBezTo>
                  <a:cubicBezTo>
                    <a:pt x="0" y="11"/>
                    <a:pt x="1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2" y="12"/>
                    <a:pt x="3" y="13"/>
                  </a:cubicBezTo>
                  <a:cubicBezTo>
                    <a:pt x="4" y="14"/>
                    <a:pt x="6" y="15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10" y="12"/>
                    <a:pt x="10" y="12"/>
                  </a:cubicBezTo>
                  <a:cubicBezTo>
                    <a:pt x="10" y="11"/>
                    <a:pt x="7" y="9"/>
                    <a:pt x="7" y="9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11" y="10"/>
                    <a:pt x="11" y="1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6"/>
                    <a:pt x="14" y="6"/>
                    <a:pt x="13" y="5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1" y="3"/>
                    <a:pt x="10" y="3"/>
                    <a:pt x="8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6" y="4"/>
                    <a:pt x="6" y="3"/>
                  </a:cubicBezTo>
                  <a:cubicBezTo>
                    <a:pt x="7" y="3"/>
                    <a:pt x="9" y="0"/>
                    <a:pt x="10" y="0"/>
                  </a:cubicBezTo>
                  <a:cubicBezTo>
                    <a:pt x="13" y="2"/>
                    <a:pt x="16" y="5"/>
                    <a:pt x="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19" name="Freeform 230"/>
            <p:cNvSpPr>
              <a:spLocks/>
            </p:cNvSpPr>
            <p:nvPr/>
          </p:nvSpPr>
          <p:spPr bwMode="auto">
            <a:xfrm>
              <a:off x="18166" y="1297"/>
              <a:ext cx="63" cy="80"/>
            </a:xfrm>
            <a:custGeom>
              <a:avLst/>
              <a:gdLst>
                <a:gd name="T0" fmla="*/ 18 w 21"/>
                <a:gd name="T1" fmla="*/ 17 h 27"/>
                <a:gd name="T2" fmla="*/ 19 w 21"/>
                <a:gd name="T3" fmla="*/ 17 h 27"/>
                <a:gd name="T4" fmla="*/ 21 w 21"/>
                <a:gd name="T5" fmla="*/ 23 h 27"/>
                <a:gd name="T6" fmla="*/ 20 w 21"/>
                <a:gd name="T7" fmla="*/ 23 h 27"/>
                <a:gd name="T8" fmla="*/ 20 w 21"/>
                <a:gd name="T9" fmla="*/ 22 h 27"/>
                <a:gd name="T10" fmla="*/ 17 w 21"/>
                <a:gd name="T11" fmla="*/ 22 h 27"/>
                <a:gd name="T12" fmla="*/ 10 w 21"/>
                <a:gd name="T13" fmla="*/ 23 h 27"/>
                <a:gd name="T14" fmla="*/ 7 w 21"/>
                <a:gd name="T15" fmla="*/ 25 h 27"/>
                <a:gd name="T16" fmla="*/ 7 w 21"/>
                <a:gd name="T17" fmla="*/ 26 h 27"/>
                <a:gd name="T18" fmla="*/ 6 w 21"/>
                <a:gd name="T19" fmla="*/ 27 h 27"/>
                <a:gd name="T20" fmla="*/ 4 w 21"/>
                <a:gd name="T21" fmla="*/ 21 h 27"/>
                <a:gd name="T22" fmla="*/ 6 w 21"/>
                <a:gd name="T23" fmla="*/ 19 h 27"/>
                <a:gd name="T24" fmla="*/ 13 w 21"/>
                <a:gd name="T25" fmla="*/ 13 h 27"/>
                <a:gd name="T26" fmla="*/ 5 w 21"/>
                <a:gd name="T27" fmla="*/ 12 h 27"/>
                <a:gd name="T28" fmla="*/ 1 w 21"/>
                <a:gd name="T29" fmla="*/ 11 h 27"/>
                <a:gd name="T30" fmla="*/ 0 w 21"/>
                <a:gd name="T31" fmla="*/ 5 h 27"/>
                <a:gd name="T32" fmla="*/ 1 w 21"/>
                <a:gd name="T33" fmla="*/ 5 h 27"/>
                <a:gd name="T34" fmla="*/ 1 w 21"/>
                <a:gd name="T35" fmla="*/ 6 h 27"/>
                <a:gd name="T36" fmla="*/ 4 w 21"/>
                <a:gd name="T37" fmla="*/ 7 h 27"/>
                <a:gd name="T38" fmla="*/ 11 w 21"/>
                <a:gd name="T39" fmla="*/ 4 h 27"/>
                <a:gd name="T40" fmla="*/ 14 w 21"/>
                <a:gd name="T41" fmla="*/ 2 h 27"/>
                <a:gd name="T42" fmla="*/ 14 w 21"/>
                <a:gd name="T43" fmla="*/ 1 h 27"/>
                <a:gd name="T44" fmla="*/ 15 w 21"/>
                <a:gd name="T45" fmla="*/ 1 h 27"/>
                <a:gd name="T46" fmla="*/ 17 w 21"/>
                <a:gd name="T47" fmla="*/ 8 h 27"/>
                <a:gd name="T48" fmla="*/ 15 w 21"/>
                <a:gd name="T49" fmla="*/ 8 h 27"/>
                <a:gd name="T50" fmla="*/ 15 w 21"/>
                <a:gd name="T51" fmla="*/ 8 h 27"/>
                <a:gd name="T52" fmla="*/ 12 w 21"/>
                <a:gd name="T53" fmla="*/ 7 h 27"/>
                <a:gd name="T54" fmla="*/ 4 w 21"/>
                <a:gd name="T55" fmla="*/ 10 h 27"/>
                <a:gd name="T56" fmla="*/ 13 w 21"/>
                <a:gd name="T57" fmla="*/ 11 h 27"/>
                <a:gd name="T58" fmla="*/ 18 w 21"/>
                <a:gd name="T59" fmla="*/ 12 h 27"/>
                <a:gd name="T60" fmla="*/ 18 w 21"/>
                <a:gd name="T61" fmla="*/ 13 h 27"/>
                <a:gd name="T62" fmla="*/ 15 w 21"/>
                <a:gd name="T63" fmla="*/ 16 h 27"/>
                <a:gd name="T64" fmla="*/ 8 w 21"/>
                <a:gd name="T65" fmla="*/ 22 h 27"/>
                <a:gd name="T66" fmla="*/ 15 w 21"/>
                <a:gd name="T67" fmla="*/ 20 h 27"/>
                <a:gd name="T68" fmla="*/ 18 w 21"/>
                <a:gd name="T69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27">
                  <a:moveTo>
                    <a:pt x="18" y="17"/>
                  </a:moveTo>
                  <a:cubicBezTo>
                    <a:pt x="18" y="17"/>
                    <a:pt x="19" y="16"/>
                    <a:pt x="19" y="17"/>
                  </a:cubicBezTo>
                  <a:cubicBezTo>
                    <a:pt x="20" y="19"/>
                    <a:pt x="21" y="20"/>
                    <a:pt x="21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2"/>
                  </a:cubicBezTo>
                  <a:cubicBezTo>
                    <a:pt x="19" y="22"/>
                    <a:pt x="19" y="21"/>
                    <a:pt x="17" y="22"/>
                  </a:cubicBezTo>
                  <a:cubicBezTo>
                    <a:pt x="15" y="22"/>
                    <a:pt x="10" y="23"/>
                    <a:pt x="10" y="23"/>
                  </a:cubicBezTo>
                  <a:cubicBezTo>
                    <a:pt x="8" y="23"/>
                    <a:pt x="6" y="24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4"/>
                    <a:pt x="5" y="23"/>
                    <a:pt x="4" y="21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8" y="18"/>
                    <a:pt x="12" y="15"/>
                    <a:pt x="13" y="13"/>
                  </a:cubicBezTo>
                  <a:cubicBezTo>
                    <a:pt x="12" y="13"/>
                    <a:pt x="5" y="12"/>
                    <a:pt x="5" y="12"/>
                  </a:cubicBezTo>
                  <a:cubicBezTo>
                    <a:pt x="4" y="11"/>
                    <a:pt x="2" y="11"/>
                    <a:pt x="1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6" y="6"/>
                    <a:pt x="9" y="5"/>
                    <a:pt x="11" y="4"/>
                  </a:cubicBezTo>
                  <a:cubicBezTo>
                    <a:pt x="13" y="3"/>
                    <a:pt x="14" y="3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5" y="0"/>
                    <a:pt x="15" y="1"/>
                  </a:cubicBezTo>
                  <a:cubicBezTo>
                    <a:pt x="16" y="4"/>
                    <a:pt x="16" y="6"/>
                    <a:pt x="17" y="8"/>
                  </a:cubicBezTo>
                  <a:cubicBezTo>
                    <a:pt x="17" y="8"/>
                    <a:pt x="16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5" y="6"/>
                    <a:pt x="12" y="7"/>
                  </a:cubicBezTo>
                  <a:cubicBezTo>
                    <a:pt x="10" y="8"/>
                    <a:pt x="5" y="9"/>
                    <a:pt x="4" y="10"/>
                  </a:cubicBezTo>
                  <a:cubicBezTo>
                    <a:pt x="6" y="10"/>
                    <a:pt x="11" y="11"/>
                    <a:pt x="13" y="11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6" y="14"/>
                    <a:pt x="15" y="16"/>
                  </a:cubicBezTo>
                  <a:cubicBezTo>
                    <a:pt x="13" y="17"/>
                    <a:pt x="9" y="21"/>
                    <a:pt x="8" y="22"/>
                  </a:cubicBezTo>
                  <a:cubicBezTo>
                    <a:pt x="10" y="21"/>
                    <a:pt x="14" y="20"/>
                    <a:pt x="15" y="20"/>
                  </a:cubicBezTo>
                  <a:cubicBezTo>
                    <a:pt x="17" y="20"/>
                    <a:pt x="19" y="19"/>
                    <a:pt x="18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0" name="Freeform 231"/>
            <p:cNvSpPr>
              <a:spLocks/>
            </p:cNvSpPr>
            <p:nvPr/>
          </p:nvSpPr>
          <p:spPr bwMode="auto">
            <a:xfrm>
              <a:off x="18929" y="1306"/>
              <a:ext cx="60" cy="68"/>
            </a:xfrm>
            <a:custGeom>
              <a:avLst/>
              <a:gdLst>
                <a:gd name="T0" fmla="*/ 5 w 20"/>
                <a:gd name="T1" fmla="*/ 0 h 23"/>
                <a:gd name="T2" fmla="*/ 6 w 20"/>
                <a:gd name="T3" fmla="*/ 0 h 23"/>
                <a:gd name="T4" fmla="*/ 6 w 20"/>
                <a:gd name="T5" fmla="*/ 1 h 23"/>
                <a:gd name="T6" fmla="*/ 9 w 20"/>
                <a:gd name="T7" fmla="*/ 3 h 23"/>
                <a:gd name="T8" fmla="*/ 15 w 20"/>
                <a:gd name="T9" fmla="*/ 4 h 23"/>
                <a:gd name="T10" fmla="*/ 19 w 20"/>
                <a:gd name="T11" fmla="*/ 4 h 23"/>
                <a:gd name="T12" fmla="*/ 19 w 20"/>
                <a:gd name="T13" fmla="*/ 3 h 23"/>
                <a:gd name="T14" fmla="*/ 20 w 20"/>
                <a:gd name="T15" fmla="*/ 3 h 23"/>
                <a:gd name="T16" fmla="*/ 19 w 20"/>
                <a:gd name="T17" fmla="*/ 8 h 23"/>
                <a:gd name="T18" fmla="*/ 19 w 20"/>
                <a:gd name="T19" fmla="*/ 9 h 23"/>
                <a:gd name="T20" fmla="*/ 18 w 20"/>
                <a:gd name="T21" fmla="*/ 9 h 23"/>
                <a:gd name="T22" fmla="*/ 5 w 20"/>
                <a:gd name="T23" fmla="*/ 15 h 23"/>
                <a:gd name="T24" fmla="*/ 12 w 20"/>
                <a:gd name="T25" fmla="*/ 18 h 23"/>
                <a:gd name="T26" fmla="*/ 15 w 20"/>
                <a:gd name="T27" fmla="*/ 17 h 23"/>
                <a:gd name="T28" fmla="*/ 16 w 20"/>
                <a:gd name="T29" fmla="*/ 16 h 23"/>
                <a:gd name="T30" fmla="*/ 17 w 20"/>
                <a:gd name="T31" fmla="*/ 17 h 23"/>
                <a:gd name="T32" fmla="*/ 15 w 20"/>
                <a:gd name="T33" fmla="*/ 23 h 23"/>
                <a:gd name="T34" fmla="*/ 14 w 20"/>
                <a:gd name="T35" fmla="*/ 22 h 23"/>
                <a:gd name="T36" fmla="*/ 14 w 20"/>
                <a:gd name="T37" fmla="*/ 22 h 23"/>
                <a:gd name="T38" fmla="*/ 11 w 20"/>
                <a:gd name="T39" fmla="*/ 19 h 23"/>
                <a:gd name="T40" fmla="*/ 1 w 20"/>
                <a:gd name="T41" fmla="*/ 15 h 23"/>
                <a:gd name="T42" fmla="*/ 1 w 20"/>
                <a:gd name="T43" fmla="*/ 14 h 23"/>
                <a:gd name="T44" fmla="*/ 17 w 20"/>
                <a:gd name="T45" fmla="*/ 6 h 23"/>
                <a:gd name="T46" fmla="*/ 9 w 20"/>
                <a:gd name="T47" fmla="*/ 5 h 23"/>
                <a:gd name="T48" fmla="*/ 5 w 20"/>
                <a:gd name="T49" fmla="*/ 6 h 23"/>
                <a:gd name="T50" fmla="*/ 5 w 20"/>
                <a:gd name="T51" fmla="*/ 6 h 23"/>
                <a:gd name="T52" fmla="*/ 4 w 20"/>
                <a:gd name="T53" fmla="*/ 6 h 23"/>
                <a:gd name="T54" fmla="*/ 5 w 20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23">
                  <a:moveTo>
                    <a:pt x="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7" y="3"/>
                    <a:pt x="9" y="3"/>
                  </a:cubicBezTo>
                  <a:cubicBezTo>
                    <a:pt x="11" y="4"/>
                    <a:pt x="14" y="4"/>
                    <a:pt x="15" y="4"/>
                  </a:cubicBezTo>
                  <a:cubicBezTo>
                    <a:pt x="17" y="5"/>
                    <a:pt x="18" y="5"/>
                    <a:pt x="19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4"/>
                    <a:pt x="20" y="7"/>
                    <a:pt x="19" y="8"/>
                  </a:cubicBezTo>
                  <a:cubicBezTo>
                    <a:pt x="19" y="8"/>
                    <a:pt x="19" y="8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7" y="9"/>
                    <a:pt x="7" y="15"/>
                    <a:pt x="5" y="15"/>
                  </a:cubicBezTo>
                  <a:cubicBezTo>
                    <a:pt x="7" y="16"/>
                    <a:pt x="11" y="17"/>
                    <a:pt x="12" y="18"/>
                  </a:cubicBezTo>
                  <a:cubicBezTo>
                    <a:pt x="14" y="18"/>
                    <a:pt x="15" y="19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7" y="16"/>
                    <a:pt x="17" y="17"/>
                  </a:cubicBezTo>
                  <a:cubicBezTo>
                    <a:pt x="16" y="19"/>
                    <a:pt x="15" y="21"/>
                    <a:pt x="15" y="23"/>
                  </a:cubicBezTo>
                  <a:cubicBezTo>
                    <a:pt x="14" y="23"/>
                    <a:pt x="14" y="23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0"/>
                    <a:pt x="11" y="19"/>
                  </a:cubicBezTo>
                  <a:cubicBezTo>
                    <a:pt x="10" y="19"/>
                    <a:pt x="2" y="16"/>
                    <a:pt x="1" y="15"/>
                  </a:cubicBezTo>
                  <a:cubicBezTo>
                    <a:pt x="1" y="15"/>
                    <a:pt x="0" y="15"/>
                    <a:pt x="1" y="14"/>
                  </a:cubicBezTo>
                  <a:cubicBezTo>
                    <a:pt x="3" y="13"/>
                    <a:pt x="16" y="7"/>
                    <a:pt x="17" y="6"/>
                  </a:cubicBezTo>
                  <a:cubicBezTo>
                    <a:pt x="15" y="6"/>
                    <a:pt x="10" y="5"/>
                    <a:pt x="9" y="5"/>
                  </a:cubicBezTo>
                  <a:cubicBezTo>
                    <a:pt x="6" y="4"/>
                    <a:pt x="5" y="4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5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1" name="Freeform 232"/>
            <p:cNvSpPr>
              <a:spLocks noEditPoints="1"/>
            </p:cNvSpPr>
            <p:nvPr/>
          </p:nvSpPr>
          <p:spPr bwMode="auto">
            <a:xfrm>
              <a:off x="18160" y="1132"/>
              <a:ext cx="57" cy="69"/>
            </a:xfrm>
            <a:custGeom>
              <a:avLst/>
              <a:gdLst>
                <a:gd name="T0" fmla="*/ 1 w 19"/>
                <a:gd name="T1" fmla="*/ 13 h 23"/>
                <a:gd name="T2" fmla="*/ 4 w 19"/>
                <a:gd name="T3" fmla="*/ 15 h 23"/>
                <a:gd name="T4" fmla="*/ 13 w 19"/>
                <a:gd name="T5" fmla="*/ 20 h 23"/>
                <a:gd name="T6" fmla="*/ 14 w 19"/>
                <a:gd name="T7" fmla="*/ 22 h 23"/>
                <a:gd name="T8" fmla="*/ 14 w 19"/>
                <a:gd name="T9" fmla="*/ 23 h 23"/>
                <a:gd name="T10" fmla="*/ 15 w 19"/>
                <a:gd name="T11" fmla="*/ 23 h 23"/>
                <a:gd name="T12" fmla="*/ 16 w 19"/>
                <a:gd name="T13" fmla="*/ 18 h 23"/>
                <a:gd name="T14" fmla="*/ 15 w 19"/>
                <a:gd name="T15" fmla="*/ 17 h 23"/>
                <a:gd name="T16" fmla="*/ 14 w 19"/>
                <a:gd name="T17" fmla="*/ 18 h 23"/>
                <a:gd name="T18" fmla="*/ 13 w 19"/>
                <a:gd name="T19" fmla="*/ 18 h 23"/>
                <a:gd name="T20" fmla="*/ 10 w 19"/>
                <a:gd name="T21" fmla="*/ 16 h 23"/>
                <a:gd name="T22" fmla="*/ 11 w 19"/>
                <a:gd name="T23" fmla="*/ 11 h 23"/>
                <a:gd name="T24" fmla="*/ 14 w 19"/>
                <a:gd name="T25" fmla="*/ 12 h 23"/>
                <a:gd name="T26" fmla="*/ 15 w 19"/>
                <a:gd name="T27" fmla="*/ 13 h 23"/>
                <a:gd name="T28" fmla="*/ 15 w 19"/>
                <a:gd name="T29" fmla="*/ 14 h 23"/>
                <a:gd name="T30" fmla="*/ 16 w 19"/>
                <a:gd name="T31" fmla="*/ 14 h 23"/>
                <a:gd name="T32" fmla="*/ 19 w 19"/>
                <a:gd name="T33" fmla="*/ 2 h 23"/>
                <a:gd name="T34" fmla="*/ 15 w 19"/>
                <a:gd name="T35" fmla="*/ 0 h 23"/>
                <a:gd name="T36" fmla="*/ 14 w 19"/>
                <a:gd name="T37" fmla="*/ 1 h 23"/>
                <a:gd name="T38" fmla="*/ 15 w 19"/>
                <a:gd name="T39" fmla="*/ 2 h 23"/>
                <a:gd name="T40" fmla="*/ 17 w 19"/>
                <a:gd name="T41" fmla="*/ 5 h 23"/>
                <a:gd name="T42" fmla="*/ 16 w 19"/>
                <a:gd name="T43" fmla="*/ 7 h 23"/>
                <a:gd name="T44" fmla="*/ 14 w 19"/>
                <a:gd name="T45" fmla="*/ 9 h 23"/>
                <a:gd name="T46" fmla="*/ 10 w 19"/>
                <a:gd name="T47" fmla="*/ 9 h 23"/>
                <a:gd name="T48" fmla="*/ 11 w 19"/>
                <a:gd name="T49" fmla="*/ 4 h 23"/>
                <a:gd name="T50" fmla="*/ 10 w 19"/>
                <a:gd name="T51" fmla="*/ 4 h 23"/>
                <a:gd name="T52" fmla="*/ 9 w 19"/>
                <a:gd name="T53" fmla="*/ 8 h 23"/>
                <a:gd name="T54" fmla="*/ 3 w 19"/>
                <a:gd name="T55" fmla="*/ 8 h 23"/>
                <a:gd name="T56" fmla="*/ 3 w 19"/>
                <a:gd name="T57" fmla="*/ 7 h 23"/>
                <a:gd name="T58" fmla="*/ 4 w 19"/>
                <a:gd name="T59" fmla="*/ 4 h 23"/>
                <a:gd name="T60" fmla="*/ 5 w 19"/>
                <a:gd name="T61" fmla="*/ 2 h 23"/>
                <a:gd name="T62" fmla="*/ 7 w 19"/>
                <a:gd name="T63" fmla="*/ 2 h 23"/>
                <a:gd name="T64" fmla="*/ 7 w 19"/>
                <a:gd name="T65" fmla="*/ 0 h 23"/>
                <a:gd name="T66" fmla="*/ 3 w 19"/>
                <a:gd name="T67" fmla="*/ 0 h 23"/>
                <a:gd name="T68" fmla="*/ 1 w 19"/>
                <a:gd name="T69" fmla="*/ 9 h 23"/>
                <a:gd name="T70" fmla="*/ 0 w 19"/>
                <a:gd name="T71" fmla="*/ 13 h 23"/>
                <a:gd name="T72" fmla="*/ 1 w 19"/>
                <a:gd name="T73" fmla="*/ 13 h 23"/>
                <a:gd name="T74" fmla="*/ 2 w 19"/>
                <a:gd name="T75" fmla="*/ 11 h 23"/>
                <a:gd name="T76" fmla="*/ 3 w 19"/>
                <a:gd name="T77" fmla="*/ 11 h 23"/>
                <a:gd name="T78" fmla="*/ 9 w 19"/>
                <a:gd name="T79" fmla="*/ 11 h 23"/>
                <a:gd name="T80" fmla="*/ 9 w 19"/>
                <a:gd name="T81" fmla="*/ 16 h 23"/>
                <a:gd name="T82" fmla="*/ 3 w 19"/>
                <a:gd name="T83" fmla="*/ 12 h 23"/>
                <a:gd name="T84" fmla="*/ 2 w 19"/>
                <a:gd name="T8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23">
                  <a:moveTo>
                    <a:pt x="1" y="13"/>
                  </a:moveTo>
                  <a:cubicBezTo>
                    <a:pt x="1" y="13"/>
                    <a:pt x="2" y="14"/>
                    <a:pt x="4" y="15"/>
                  </a:cubicBezTo>
                  <a:cubicBezTo>
                    <a:pt x="4" y="15"/>
                    <a:pt x="11" y="19"/>
                    <a:pt x="13" y="20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0"/>
                    <a:pt x="16" y="18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8"/>
                    <a:pt x="15" y="18"/>
                    <a:pt x="14" y="18"/>
                  </a:cubicBezTo>
                  <a:cubicBezTo>
                    <a:pt x="14" y="19"/>
                    <a:pt x="14" y="19"/>
                    <a:pt x="13" y="18"/>
                  </a:cubicBezTo>
                  <a:cubicBezTo>
                    <a:pt x="13" y="18"/>
                    <a:pt x="11" y="17"/>
                    <a:pt x="10" y="16"/>
                  </a:cubicBezTo>
                  <a:cubicBezTo>
                    <a:pt x="10" y="16"/>
                    <a:pt x="11" y="12"/>
                    <a:pt x="11" y="11"/>
                  </a:cubicBezTo>
                  <a:cubicBezTo>
                    <a:pt x="11" y="12"/>
                    <a:pt x="13" y="12"/>
                    <a:pt x="14" y="12"/>
                  </a:cubicBezTo>
                  <a:cubicBezTo>
                    <a:pt x="15" y="12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6" y="15"/>
                    <a:pt x="16" y="14"/>
                  </a:cubicBezTo>
                  <a:cubicBezTo>
                    <a:pt x="17" y="10"/>
                    <a:pt x="18" y="7"/>
                    <a:pt x="19" y="2"/>
                  </a:cubicBezTo>
                  <a:cubicBezTo>
                    <a:pt x="17" y="1"/>
                    <a:pt x="15" y="0"/>
                    <a:pt x="15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7" y="4"/>
                    <a:pt x="17" y="5"/>
                  </a:cubicBezTo>
                  <a:cubicBezTo>
                    <a:pt x="16" y="6"/>
                    <a:pt x="16" y="6"/>
                    <a:pt x="16" y="7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2" y="9"/>
                    <a:pt x="11" y="9"/>
                    <a:pt x="10" y="9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4" y="8"/>
                    <a:pt x="3" y="8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4" y="3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8" y="1"/>
                    <a:pt x="7" y="1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2" y="4"/>
                    <a:pt x="2" y="6"/>
                    <a:pt x="1" y="9"/>
                  </a:cubicBezTo>
                  <a:cubicBezTo>
                    <a:pt x="1" y="11"/>
                    <a:pt x="1" y="12"/>
                    <a:pt x="0" y="13"/>
                  </a:cubicBezTo>
                  <a:cubicBezTo>
                    <a:pt x="0" y="13"/>
                    <a:pt x="0" y="14"/>
                    <a:pt x="1" y="13"/>
                  </a:cubicBezTo>
                  <a:close/>
                  <a:moveTo>
                    <a:pt x="2" y="11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8" y="11"/>
                    <a:pt x="9" y="11"/>
                  </a:cubicBezTo>
                  <a:cubicBezTo>
                    <a:pt x="9" y="12"/>
                    <a:pt x="9" y="15"/>
                    <a:pt x="9" y="16"/>
                  </a:cubicBezTo>
                  <a:cubicBezTo>
                    <a:pt x="7" y="15"/>
                    <a:pt x="3" y="12"/>
                    <a:pt x="3" y="12"/>
                  </a:cubicBezTo>
                  <a:cubicBezTo>
                    <a:pt x="2" y="12"/>
                    <a:pt x="2" y="12"/>
                    <a:pt x="2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2" name="Freeform 233"/>
            <p:cNvSpPr>
              <a:spLocks noEditPoints="1"/>
            </p:cNvSpPr>
            <p:nvPr/>
          </p:nvSpPr>
          <p:spPr bwMode="auto">
            <a:xfrm>
              <a:off x="18756" y="1521"/>
              <a:ext cx="66" cy="75"/>
            </a:xfrm>
            <a:custGeom>
              <a:avLst/>
              <a:gdLst>
                <a:gd name="T0" fmla="*/ 21 w 22"/>
                <a:gd name="T1" fmla="*/ 18 h 25"/>
                <a:gd name="T2" fmla="*/ 20 w 22"/>
                <a:gd name="T3" fmla="*/ 15 h 25"/>
                <a:gd name="T4" fmla="*/ 18 w 22"/>
                <a:gd name="T5" fmla="*/ 4 h 25"/>
                <a:gd name="T6" fmla="*/ 19 w 22"/>
                <a:gd name="T7" fmla="*/ 2 h 25"/>
                <a:gd name="T8" fmla="*/ 19 w 22"/>
                <a:gd name="T9" fmla="*/ 1 h 25"/>
                <a:gd name="T10" fmla="*/ 18 w 22"/>
                <a:gd name="T11" fmla="*/ 0 h 25"/>
                <a:gd name="T12" fmla="*/ 14 w 22"/>
                <a:gd name="T13" fmla="*/ 4 h 25"/>
                <a:gd name="T14" fmla="*/ 15 w 22"/>
                <a:gd name="T15" fmla="*/ 5 h 25"/>
                <a:gd name="T16" fmla="*/ 16 w 22"/>
                <a:gd name="T17" fmla="*/ 4 h 25"/>
                <a:gd name="T18" fmla="*/ 16 w 22"/>
                <a:gd name="T19" fmla="*/ 5 h 25"/>
                <a:gd name="T20" fmla="*/ 17 w 22"/>
                <a:gd name="T21" fmla="*/ 9 h 25"/>
                <a:gd name="T22" fmla="*/ 13 w 22"/>
                <a:gd name="T23" fmla="*/ 12 h 25"/>
                <a:gd name="T24" fmla="*/ 11 w 22"/>
                <a:gd name="T25" fmla="*/ 9 h 25"/>
                <a:gd name="T26" fmla="*/ 11 w 22"/>
                <a:gd name="T27" fmla="*/ 7 h 25"/>
                <a:gd name="T28" fmla="*/ 12 w 22"/>
                <a:gd name="T29" fmla="*/ 7 h 25"/>
                <a:gd name="T30" fmla="*/ 11 w 22"/>
                <a:gd name="T31" fmla="*/ 6 h 25"/>
                <a:gd name="T32" fmla="*/ 0 w 22"/>
                <a:gd name="T33" fmla="*/ 12 h 25"/>
                <a:gd name="T34" fmla="*/ 2 w 22"/>
                <a:gd name="T35" fmla="*/ 17 h 25"/>
                <a:gd name="T36" fmla="*/ 3 w 22"/>
                <a:gd name="T37" fmla="*/ 16 h 25"/>
                <a:gd name="T38" fmla="*/ 3 w 22"/>
                <a:gd name="T39" fmla="*/ 15 h 25"/>
                <a:gd name="T40" fmla="*/ 4 w 22"/>
                <a:gd name="T41" fmla="*/ 12 h 25"/>
                <a:gd name="T42" fmla="*/ 6 w 22"/>
                <a:gd name="T43" fmla="*/ 11 h 25"/>
                <a:gd name="T44" fmla="*/ 9 w 22"/>
                <a:gd name="T45" fmla="*/ 12 h 25"/>
                <a:gd name="T46" fmla="*/ 11 w 22"/>
                <a:gd name="T47" fmla="*/ 14 h 25"/>
                <a:gd name="T48" fmla="*/ 7 w 22"/>
                <a:gd name="T49" fmla="*/ 16 h 25"/>
                <a:gd name="T50" fmla="*/ 8 w 22"/>
                <a:gd name="T51" fmla="*/ 18 h 25"/>
                <a:gd name="T52" fmla="*/ 12 w 22"/>
                <a:gd name="T53" fmla="*/ 15 h 25"/>
                <a:gd name="T54" fmla="*/ 16 w 22"/>
                <a:gd name="T55" fmla="*/ 19 h 25"/>
                <a:gd name="T56" fmla="*/ 15 w 22"/>
                <a:gd name="T57" fmla="*/ 20 h 25"/>
                <a:gd name="T58" fmla="*/ 13 w 22"/>
                <a:gd name="T59" fmla="*/ 22 h 25"/>
                <a:gd name="T60" fmla="*/ 10 w 22"/>
                <a:gd name="T61" fmla="*/ 22 h 25"/>
                <a:gd name="T62" fmla="*/ 9 w 22"/>
                <a:gd name="T63" fmla="*/ 21 h 25"/>
                <a:gd name="T64" fmla="*/ 7 w 22"/>
                <a:gd name="T65" fmla="*/ 22 h 25"/>
                <a:gd name="T66" fmla="*/ 10 w 22"/>
                <a:gd name="T67" fmla="*/ 25 h 25"/>
                <a:gd name="T68" fmla="*/ 18 w 22"/>
                <a:gd name="T69" fmla="*/ 20 h 25"/>
                <a:gd name="T70" fmla="*/ 21 w 22"/>
                <a:gd name="T71" fmla="*/ 18 h 25"/>
                <a:gd name="T72" fmla="*/ 21 w 22"/>
                <a:gd name="T73" fmla="*/ 18 h 25"/>
                <a:gd name="T74" fmla="*/ 19 w 22"/>
                <a:gd name="T75" fmla="*/ 18 h 25"/>
                <a:gd name="T76" fmla="*/ 18 w 22"/>
                <a:gd name="T77" fmla="*/ 18 h 25"/>
                <a:gd name="T78" fmla="*/ 14 w 22"/>
                <a:gd name="T79" fmla="*/ 13 h 25"/>
                <a:gd name="T80" fmla="*/ 18 w 22"/>
                <a:gd name="T81" fmla="*/ 10 h 25"/>
                <a:gd name="T82" fmla="*/ 19 w 22"/>
                <a:gd name="T83" fmla="*/ 17 h 25"/>
                <a:gd name="T84" fmla="*/ 19 w 22"/>
                <a:gd name="T8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" h="25">
                  <a:moveTo>
                    <a:pt x="21" y="18"/>
                  </a:moveTo>
                  <a:cubicBezTo>
                    <a:pt x="21" y="17"/>
                    <a:pt x="20" y="16"/>
                    <a:pt x="20" y="15"/>
                  </a:cubicBezTo>
                  <a:cubicBezTo>
                    <a:pt x="20" y="14"/>
                    <a:pt x="18" y="6"/>
                    <a:pt x="18" y="4"/>
                  </a:cubicBezTo>
                  <a:cubicBezTo>
                    <a:pt x="18" y="3"/>
                    <a:pt x="18" y="2"/>
                    <a:pt x="19" y="2"/>
                  </a:cubicBezTo>
                  <a:cubicBezTo>
                    <a:pt x="19" y="2"/>
                    <a:pt x="19" y="2"/>
                    <a:pt x="19" y="1"/>
                  </a:cubicBezTo>
                  <a:cubicBezTo>
                    <a:pt x="19" y="1"/>
                    <a:pt x="19" y="0"/>
                    <a:pt x="18" y="0"/>
                  </a:cubicBezTo>
                  <a:cubicBezTo>
                    <a:pt x="18" y="1"/>
                    <a:pt x="16" y="2"/>
                    <a:pt x="14" y="4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5" y="5"/>
                    <a:pt x="15" y="5"/>
                    <a:pt x="16" y="4"/>
                  </a:cubicBezTo>
                  <a:cubicBezTo>
                    <a:pt x="16" y="4"/>
                    <a:pt x="16" y="4"/>
                    <a:pt x="16" y="5"/>
                  </a:cubicBezTo>
                  <a:cubicBezTo>
                    <a:pt x="17" y="6"/>
                    <a:pt x="17" y="8"/>
                    <a:pt x="17" y="9"/>
                  </a:cubicBezTo>
                  <a:cubicBezTo>
                    <a:pt x="17" y="9"/>
                    <a:pt x="13" y="11"/>
                    <a:pt x="13" y="12"/>
                  </a:cubicBezTo>
                  <a:cubicBezTo>
                    <a:pt x="13" y="12"/>
                    <a:pt x="12" y="10"/>
                    <a:pt x="11" y="9"/>
                  </a:cubicBezTo>
                  <a:cubicBezTo>
                    <a:pt x="10" y="8"/>
                    <a:pt x="11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8" y="8"/>
                    <a:pt x="5" y="10"/>
                    <a:pt x="0" y="12"/>
                  </a:cubicBezTo>
                  <a:cubicBezTo>
                    <a:pt x="1" y="14"/>
                    <a:pt x="2" y="16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2"/>
                    <a:pt x="4" y="12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7" y="10"/>
                    <a:pt x="8" y="10"/>
                    <a:pt x="9" y="12"/>
                  </a:cubicBezTo>
                  <a:cubicBezTo>
                    <a:pt x="10" y="12"/>
                    <a:pt x="11" y="14"/>
                    <a:pt x="11" y="14"/>
                  </a:cubicBezTo>
                  <a:cubicBezTo>
                    <a:pt x="11" y="14"/>
                    <a:pt x="8" y="16"/>
                    <a:pt x="7" y="16"/>
                  </a:cubicBezTo>
                  <a:cubicBezTo>
                    <a:pt x="8" y="17"/>
                    <a:pt x="8" y="17"/>
                    <a:pt x="8" y="18"/>
                  </a:cubicBezTo>
                  <a:cubicBezTo>
                    <a:pt x="9" y="17"/>
                    <a:pt x="11" y="16"/>
                    <a:pt x="12" y="15"/>
                  </a:cubicBezTo>
                  <a:cubicBezTo>
                    <a:pt x="13" y="16"/>
                    <a:pt x="15" y="19"/>
                    <a:pt x="16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4" y="21"/>
                    <a:pt x="13" y="22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9" y="22"/>
                    <a:pt x="9" y="21"/>
                    <a:pt x="9" y="21"/>
                  </a:cubicBezTo>
                  <a:cubicBezTo>
                    <a:pt x="8" y="21"/>
                    <a:pt x="7" y="21"/>
                    <a:pt x="7" y="22"/>
                  </a:cubicBezTo>
                  <a:cubicBezTo>
                    <a:pt x="8" y="23"/>
                    <a:pt x="9" y="24"/>
                    <a:pt x="10" y="25"/>
                  </a:cubicBezTo>
                  <a:cubicBezTo>
                    <a:pt x="13" y="23"/>
                    <a:pt x="15" y="22"/>
                    <a:pt x="18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2" y="18"/>
                    <a:pt x="22" y="18"/>
                    <a:pt x="21" y="18"/>
                  </a:cubicBezTo>
                  <a:close/>
                  <a:moveTo>
                    <a:pt x="19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5" y="14"/>
                    <a:pt x="14" y="13"/>
                  </a:cubicBezTo>
                  <a:cubicBezTo>
                    <a:pt x="15" y="12"/>
                    <a:pt x="17" y="11"/>
                    <a:pt x="18" y="10"/>
                  </a:cubicBezTo>
                  <a:cubicBezTo>
                    <a:pt x="18" y="12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3" name="Freeform 234"/>
            <p:cNvSpPr>
              <a:spLocks/>
            </p:cNvSpPr>
            <p:nvPr/>
          </p:nvSpPr>
          <p:spPr bwMode="auto">
            <a:xfrm>
              <a:off x="18196" y="1368"/>
              <a:ext cx="57" cy="69"/>
            </a:xfrm>
            <a:custGeom>
              <a:avLst/>
              <a:gdLst>
                <a:gd name="T0" fmla="*/ 4 w 19"/>
                <a:gd name="T1" fmla="*/ 17 h 23"/>
                <a:gd name="T2" fmla="*/ 13 w 19"/>
                <a:gd name="T3" fmla="*/ 13 h 23"/>
                <a:gd name="T4" fmla="*/ 15 w 19"/>
                <a:gd name="T5" fmla="*/ 10 h 23"/>
                <a:gd name="T6" fmla="*/ 14 w 19"/>
                <a:gd name="T7" fmla="*/ 9 h 23"/>
                <a:gd name="T8" fmla="*/ 16 w 19"/>
                <a:gd name="T9" fmla="*/ 8 h 23"/>
                <a:gd name="T10" fmla="*/ 19 w 19"/>
                <a:gd name="T11" fmla="*/ 15 h 23"/>
                <a:gd name="T12" fmla="*/ 18 w 19"/>
                <a:gd name="T13" fmla="*/ 16 h 23"/>
                <a:gd name="T14" fmla="*/ 18 w 19"/>
                <a:gd name="T15" fmla="*/ 15 h 23"/>
                <a:gd name="T16" fmla="*/ 14 w 19"/>
                <a:gd name="T17" fmla="*/ 15 h 23"/>
                <a:gd name="T18" fmla="*/ 8 w 19"/>
                <a:gd name="T19" fmla="*/ 18 h 23"/>
                <a:gd name="T20" fmla="*/ 6 w 19"/>
                <a:gd name="T21" fmla="*/ 21 h 23"/>
                <a:gd name="T22" fmla="*/ 6 w 19"/>
                <a:gd name="T23" fmla="*/ 22 h 23"/>
                <a:gd name="T24" fmla="*/ 5 w 19"/>
                <a:gd name="T25" fmla="*/ 23 h 23"/>
                <a:gd name="T26" fmla="*/ 2 w 19"/>
                <a:gd name="T27" fmla="*/ 16 h 23"/>
                <a:gd name="T28" fmla="*/ 1 w 19"/>
                <a:gd name="T29" fmla="*/ 14 h 23"/>
                <a:gd name="T30" fmla="*/ 3 w 19"/>
                <a:gd name="T31" fmla="*/ 8 h 23"/>
                <a:gd name="T32" fmla="*/ 8 w 19"/>
                <a:gd name="T33" fmla="*/ 9 h 23"/>
                <a:gd name="T34" fmla="*/ 10 w 19"/>
                <a:gd name="T35" fmla="*/ 4 h 23"/>
                <a:gd name="T36" fmla="*/ 11 w 19"/>
                <a:gd name="T37" fmla="*/ 1 h 23"/>
                <a:gd name="T38" fmla="*/ 11 w 19"/>
                <a:gd name="T39" fmla="*/ 0 h 23"/>
                <a:gd name="T40" fmla="*/ 12 w 19"/>
                <a:gd name="T41" fmla="*/ 0 h 23"/>
                <a:gd name="T42" fmla="*/ 14 w 19"/>
                <a:gd name="T43" fmla="*/ 4 h 23"/>
                <a:gd name="T44" fmla="*/ 10 w 19"/>
                <a:gd name="T45" fmla="*/ 12 h 23"/>
                <a:gd name="T46" fmla="*/ 9 w 19"/>
                <a:gd name="T47" fmla="*/ 12 h 23"/>
                <a:gd name="T48" fmla="*/ 7 w 19"/>
                <a:gd name="T49" fmla="*/ 10 h 23"/>
                <a:gd name="T50" fmla="*/ 4 w 19"/>
                <a:gd name="T51" fmla="*/ 11 h 23"/>
                <a:gd name="T52" fmla="*/ 3 w 19"/>
                <a:gd name="T53" fmla="*/ 13 h 23"/>
                <a:gd name="T54" fmla="*/ 3 w 19"/>
                <a:gd name="T55" fmla="*/ 15 h 23"/>
                <a:gd name="T56" fmla="*/ 4 w 19"/>
                <a:gd name="T57" fmla="*/ 17 h 23"/>
                <a:gd name="T58" fmla="*/ 4 w 19"/>
                <a:gd name="T59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4" y="17"/>
                  </a:moveTo>
                  <a:cubicBezTo>
                    <a:pt x="7" y="16"/>
                    <a:pt x="11" y="13"/>
                    <a:pt x="13" y="13"/>
                  </a:cubicBezTo>
                  <a:cubicBezTo>
                    <a:pt x="15" y="12"/>
                    <a:pt x="15" y="11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5" y="9"/>
                    <a:pt x="15" y="8"/>
                    <a:pt x="16" y="8"/>
                  </a:cubicBezTo>
                  <a:cubicBezTo>
                    <a:pt x="17" y="10"/>
                    <a:pt x="18" y="13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4"/>
                    <a:pt x="16" y="14"/>
                    <a:pt x="14" y="15"/>
                  </a:cubicBezTo>
                  <a:cubicBezTo>
                    <a:pt x="12" y="16"/>
                    <a:pt x="9" y="18"/>
                    <a:pt x="8" y="18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3"/>
                    <a:pt x="5" y="23"/>
                  </a:cubicBezTo>
                  <a:cubicBezTo>
                    <a:pt x="4" y="20"/>
                    <a:pt x="2" y="17"/>
                    <a:pt x="2" y="16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12"/>
                    <a:pt x="0" y="9"/>
                    <a:pt x="3" y="8"/>
                  </a:cubicBezTo>
                  <a:cubicBezTo>
                    <a:pt x="5" y="7"/>
                    <a:pt x="7" y="8"/>
                    <a:pt x="8" y="9"/>
                  </a:cubicBezTo>
                  <a:cubicBezTo>
                    <a:pt x="9" y="8"/>
                    <a:pt x="10" y="6"/>
                    <a:pt x="10" y="4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2"/>
                    <a:pt x="14" y="4"/>
                  </a:cubicBezTo>
                  <a:cubicBezTo>
                    <a:pt x="13" y="6"/>
                    <a:pt x="10" y="11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0"/>
                    <a:pt x="7" y="10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1"/>
                    <a:pt x="3" y="12"/>
                    <a:pt x="3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3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4" name="Freeform 235"/>
            <p:cNvSpPr>
              <a:spLocks/>
            </p:cNvSpPr>
            <p:nvPr/>
          </p:nvSpPr>
          <p:spPr bwMode="auto">
            <a:xfrm>
              <a:off x="18352" y="1536"/>
              <a:ext cx="56" cy="69"/>
            </a:xfrm>
            <a:custGeom>
              <a:avLst/>
              <a:gdLst>
                <a:gd name="T0" fmla="*/ 8 w 19"/>
                <a:gd name="T1" fmla="*/ 19 h 23"/>
                <a:gd name="T2" fmla="*/ 12 w 19"/>
                <a:gd name="T3" fmla="*/ 11 h 23"/>
                <a:gd name="T4" fmla="*/ 13 w 19"/>
                <a:gd name="T5" fmla="*/ 7 h 23"/>
                <a:gd name="T6" fmla="*/ 12 w 19"/>
                <a:gd name="T7" fmla="*/ 6 h 23"/>
                <a:gd name="T8" fmla="*/ 13 w 19"/>
                <a:gd name="T9" fmla="*/ 5 h 23"/>
                <a:gd name="T10" fmla="*/ 19 w 19"/>
                <a:gd name="T11" fmla="*/ 9 h 23"/>
                <a:gd name="T12" fmla="*/ 19 w 19"/>
                <a:gd name="T13" fmla="*/ 10 h 23"/>
                <a:gd name="T14" fmla="*/ 18 w 19"/>
                <a:gd name="T15" fmla="*/ 10 h 23"/>
                <a:gd name="T16" fmla="*/ 15 w 19"/>
                <a:gd name="T17" fmla="*/ 12 h 23"/>
                <a:gd name="T18" fmla="*/ 12 w 19"/>
                <a:gd name="T19" fmla="*/ 18 h 23"/>
                <a:gd name="T20" fmla="*/ 12 w 19"/>
                <a:gd name="T21" fmla="*/ 21 h 23"/>
                <a:gd name="T22" fmla="*/ 12 w 19"/>
                <a:gd name="T23" fmla="*/ 22 h 23"/>
                <a:gd name="T24" fmla="*/ 12 w 19"/>
                <a:gd name="T25" fmla="*/ 23 h 23"/>
                <a:gd name="T26" fmla="*/ 5 w 19"/>
                <a:gd name="T27" fmla="*/ 19 h 23"/>
                <a:gd name="T28" fmla="*/ 3 w 19"/>
                <a:gd name="T29" fmla="*/ 18 h 23"/>
                <a:gd name="T30" fmla="*/ 2 w 19"/>
                <a:gd name="T31" fmla="*/ 12 h 23"/>
                <a:gd name="T32" fmla="*/ 7 w 19"/>
                <a:gd name="T33" fmla="*/ 10 h 23"/>
                <a:gd name="T34" fmla="*/ 6 w 19"/>
                <a:gd name="T35" fmla="*/ 5 h 23"/>
                <a:gd name="T36" fmla="*/ 5 w 19"/>
                <a:gd name="T37" fmla="*/ 2 h 23"/>
                <a:gd name="T38" fmla="*/ 4 w 19"/>
                <a:gd name="T39" fmla="*/ 1 h 23"/>
                <a:gd name="T40" fmla="*/ 5 w 19"/>
                <a:gd name="T41" fmla="*/ 0 h 23"/>
                <a:gd name="T42" fmla="*/ 9 w 19"/>
                <a:gd name="T43" fmla="*/ 3 h 23"/>
                <a:gd name="T44" fmla="*/ 10 w 19"/>
                <a:gd name="T45" fmla="*/ 12 h 23"/>
                <a:gd name="T46" fmla="*/ 9 w 19"/>
                <a:gd name="T47" fmla="*/ 12 h 23"/>
                <a:gd name="T48" fmla="*/ 6 w 19"/>
                <a:gd name="T49" fmla="*/ 12 h 23"/>
                <a:gd name="T50" fmla="*/ 4 w 19"/>
                <a:gd name="T51" fmla="*/ 14 h 23"/>
                <a:gd name="T52" fmla="*/ 4 w 19"/>
                <a:gd name="T53" fmla="*/ 16 h 23"/>
                <a:gd name="T54" fmla="*/ 6 w 19"/>
                <a:gd name="T55" fmla="*/ 18 h 23"/>
                <a:gd name="T56" fmla="*/ 7 w 19"/>
                <a:gd name="T57" fmla="*/ 19 h 23"/>
                <a:gd name="T58" fmla="*/ 8 w 19"/>
                <a:gd name="T5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8" y="19"/>
                  </a:moveTo>
                  <a:cubicBezTo>
                    <a:pt x="9" y="16"/>
                    <a:pt x="12" y="12"/>
                    <a:pt x="12" y="11"/>
                  </a:cubicBezTo>
                  <a:cubicBezTo>
                    <a:pt x="14" y="8"/>
                    <a:pt x="14" y="8"/>
                    <a:pt x="13" y="7"/>
                  </a:cubicBezTo>
                  <a:cubicBezTo>
                    <a:pt x="12" y="7"/>
                    <a:pt x="12" y="7"/>
                    <a:pt x="12" y="6"/>
                  </a:cubicBezTo>
                  <a:cubicBezTo>
                    <a:pt x="12" y="6"/>
                    <a:pt x="12" y="5"/>
                    <a:pt x="13" y="5"/>
                  </a:cubicBezTo>
                  <a:cubicBezTo>
                    <a:pt x="14" y="6"/>
                    <a:pt x="17" y="8"/>
                    <a:pt x="19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6" y="10"/>
                    <a:pt x="15" y="12"/>
                  </a:cubicBezTo>
                  <a:cubicBezTo>
                    <a:pt x="14" y="14"/>
                    <a:pt x="12" y="17"/>
                    <a:pt x="12" y="18"/>
                  </a:cubicBezTo>
                  <a:cubicBezTo>
                    <a:pt x="11" y="20"/>
                    <a:pt x="11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9" y="22"/>
                    <a:pt x="6" y="20"/>
                    <a:pt x="5" y="19"/>
                  </a:cubicBezTo>
                  <a:cubicBezTo>
                    <a:pt x="5" y="19"/>
                    <a:pt x="4" y="19"/>
                    <a:pt x="3" y="18"/>
                  </a:cubicBezTo>
                  <a:cubicBezTo>
                    <a:pt x="2" y="17"/>
                    <a:pt x="0" y="15"/>
                    <a:pt x="2" y="12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6" y="9"/>
                    <a:pt x="6" y="7"/>
                    <a:pt x="6" y="5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5" y="0"/>
                    <a:pt x="7" y="2"/>
                    <a:pt x="9" y="3"/>
                  </a:cubicBezTo>
                  <a:cubicBezTo>
                    <a:pt x="9" y="4"/>
                    <a:pt x="10" y="11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7" y="11"/>
                    <a:pt x="6" y="12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4" y="14"/>
                    <a:pt x="4" y="15"/>
                    <a:pt x="4" y="16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5" name="Freeform 236"/>
            <p:cNvSpPr>
              <a:spLocks/>
            </p:cNvSpPr>
            <p:nvPr/>
          </p:nvSpPr>
          <p:spPr bwMode="auto">
            <a:xfrm>
              <a:off x="18199" y="1024"/>
              <a:ext cx="54" cy="54"/>
            </a:xfrm>
            <a:custGeom>
              <a:avLst/>
              <a:gdLst>
                <a:gd name="T0" fmla="*/ 14 w 18"/>
                <a:gd name="T1" fmla="*/ 17 h 18"/>
                <a:gd name="T2" fmla="*/ 13 w 18"/>
                <a:gd name="T3" fmla="*/ 9 h 18"/>
                <a:gd name="T4" fmla="*/ 5 w 18"/>
                <a:gd name="T5" fmla="*/ 13 h 18"/>
                <a:gd name="T6" fmla="*/ 0 w 18"/>
                <a:gd name="T7" fmla="*/ 8 h 18"/>
                <a:gd name="T8" fmla="*/ 2 w 18"/>
                <a:gd name="T9" fmla="*/ 0 h 18"/>
                <a:gd name="T10" fmla="*/ 5 w 18"/>
                <a:gd name="T11" fmla="*/ 2 h 18"/>
                <a:gd name="T12" fmla="*/ 2 w 18"/>
                <a:gd name="T13" fmla="*/ 9 h 18"/>
                <a:gd name="T14" fmla="*/ 4 w 18"/>
                <a:gd name="T15" fmla="*/ 10 h 18"/>
                <a:gd name="T16" fmla="*/ 10 w 18"/>
                <a:gd name="T17" fmla="*/ 5 h 18"/>
                <a:gd name="T18" fmla="*/ 15 w 18"/>
                <a:gd name="T19" fmla="*/ 18 h 18"/>
                <a:gd name="T20" fmla="*/ 14 w 18"/>
                <a:gd name="T2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4" y="17"/>
                  </a:moveTo>
                  <a:cubicBezTo>
                    <a:pt x="14" y="16"/>
                    <a:pt x="16" y="12"/>
                    <a:pt x="13" y="9"/>
                  </a:cubicBezTo>
                  <a:cubicBezTo>
                    <a:pt x="10" y="7"/>
                    <a:pt x="7" y="10"/>
                    <a:pt x="5" y="13"/>
                  </a:cubicBezTo>
                  <a:cubicBezTo>
                    <a:pt x="4" y="12"/>
                    <a:pt x="1" y="9"/>
                    <a:pt x="0" y="8"/>
                  </a:cubicBezTo>
                  <a:cubicBezTo>
                    <a:pt x="0" y="8"/>
                    <a:pt x="2" y="1"/>
                    <a:pt x="2" y="0"/>
                  </a:cubicBez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3" y="8"/>
                    <a:pt x="2" y="9"/>
                  </a:cubicBezTo>
                  <a:cubicBezTo>
                    <a:pt x="3" y="9"/>
                    <a:pt x="4" y="10"/>
                    <a:pt x="4" y="10"/>
                  </a:cubicBezTo>
                  <a:cubicBezTo>
                    <a:pt x="5" y="9"/>
                    <a:pt x="6" y="5"/>
                    <a:pt x="10" y="5"/>
                  </a:cubicBezTo>
                  <a:cubicBezTo>
                    <a:pt x="15" y="5"/>
                    <a:pt x="18" y="11"/>
                    <a:pt x="15" y="18"/>
                  </a:cubicBezTo>
                  <a:cubicBezTo>
                    <a:pt x="15" y="18"/>
                    <a:pt x="14" y="18"/>
                    <a:pt x="1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6" name="Freeform 237"/>
            <p:cNvSpPr>
              <a:spLocks/>
            </p:cNvSpPr>
            <p:nvPr/>
          </p:nvSpPr>
          <p:spPr bwMode="auto">
            <a:xfrm>
              <a:off x="18220" y="991"/>
              <a:ext cx="51" cy="48"/>
            </a:xfrm>
            <a:custGeom>
              <a:avLst/>
              <a:gdLst>
                <a:gd name="T0" fmla="*/ 1 w 17"/>
                <a:gd name="T1" fmla="*/ 8 h 16"/>
                <a:gd name="T2" fmla="*/ 2 w 17"/>
                <a:gd name="T3" fmla="*/ 2 h 16"/>
                <a:gd name="T4" fmla="*/ 5 w 17"/>
                <a:gd name="T5" fmla="*/ 0 h 16"/>
                <a:gd name="T6" fmla="*/ 8 w 17"/>
                <a:gd name="T7" fmla="*/ 4 h 16"/>
                <a:gd name="T8" fmla="*/ 12 w 17"/>
                <a:gd name="T9" fmla="*/ 3 h 16"/>
                <a:gd name="T10" fmla="*/ 16 w 17"/>
                <a:gd name="T11" fmla="*/ 9 h 16"/>
                <a:gd name="T12" fmla="*/ 14 w 17"/>
                <a:gd name="T13" fmla="*/ 16 h 16"/>
                <a:gd name="T14" fmla="*/ 12 w 17"/>
                <a:gd name="T15" fmla="*/ 13 h 16"/>
                <a:gd name="T16" fmla="*/ 14 w 17"/>
                <a:gd name="T17" fmla="*/ 13 h 16"/>
                <a:gd name="T18" fmla="*/ 13 w 17"/>
                <a:gd name="T19" fmla="*/ 7 h 16"/>
                <a:gd name="T20" fmla="*/ 8 w 17"/>
                <a:gd name="T21" fmla="*/ 7 h 16"/>
                <a:gd name="T22" fmla="*/ 8 w 17"/>
                <a:gd name="T23" fmla="*/ 10 h 16"/>
                <a:gd name="T24" fmla="*/ 6 w 17"/>
                <a:gd name="T25" fmla="*/ 10 h 16"/>
                <a:gd name="T26" fmla="*/ 6 w 17"/>
                <a:gd name="T27" fmla="*/ 5 h 16"/>
                <a:gd name="T28" fmla="*/ 3 w 17"/>
                <a:gd name="T29" fmla="*/ 3 h 16"/>
                <a:gd name="T30" fmla="*/ 3 w 17"/>
                <a:gd name="T31" fmla="*/ 7 h 16"/>
                <a:gd name="T32" fmla="*/ 1 w 17"/>
                <a:gd name="T3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6">
                  <a:moveTo>
                    <a:pt x="1" y="8"/>
                  </a:moveTo>
                  <a:cubicBezTo>
                    <a:pt x="1" y="7"/>
                    <a:pt x="0" y="5"/>
                    <a:pt x="2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6" y="0"/>
                    <a:pt x="8" y="1"/>
                    <a:pt x="8" y="4"/>
                  </a:cubicBezTo>
                  <a:cubicBezTo>
                    <a:pt x="9" y="3"/>
                    <a:pt x="10" y="2"/>
                    <a:pt x="12" y="3"/>
                  </a:cubicBezTo>
                  <a:cubicBezTo>
                    <a:pt x="12" y="3"/>
                    <a:pt x="16" y="3"/>
                    <a:pt x="16" y="9"/>
                  </a:cubicBezTo>
                  <a:cubicBezTo>
                    <a:pt x="17" y="12"/>
                    <a:pt x="15" y="15"/>
                    <a:pt x="14" y="16"/>
                  </a:cubicBezTo>
                  <a:cubicBezTo>
                    <a:pt x="12" y="16"/>
                    <a:pt x="10" y="14"/>
                    <a:pt x="12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5" y="12"/>
                    <a:pt x="15" y="9"/>
                    <a:pt x="13" y="7"/>
                  </a:cubicBezTo>
                  <a:cubicBezTo>
                    <a:pt x="12" y="6"/>
                    <a:pt x="10" y="5"/>
                    <a:pt x="8" y="7"/>
                  </a:cubicBezTo>
                  <a:cubicBezTo>
                    <a:pt x="8" y="8"/>
                    <a:pt x="8" y="8"/>
                    <a:pt x="8" y="10"/>
                  </a:cubicBezTo>
                  <a:cubicBezTo>
                    <a:pt x="7" y="11"/>
                    <a:pt x="6" y="11"/>
                    <a:pt x="6" y="10"/>
                  </a:cubicBezTo>
                  <a:cubicBezTo>
                    <a:pt x="6" y="9"/>
                    <a:pt x="7" y="7"/>
                    <a:pt x="6" y="5"/>
                  </a:cubicBezTo>
                  <a:cubicBezTo>
                    <a:pt x="6" y="3"/>
                    <a:pt x="4" y="2"/>
                    <a:pt x="3" y="3"/>
                  </a:cubicBezTo>
                  <a:cubicBezTo>
                    <a:pt x="2" y="5"/>
                    <a:pt x="2" y="7"/>
                    <a:pt x="3" y="7"/>
                  </a:cubicBezTo>
                  <a:cubicBezTo>
                    <a:pt x="2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7" name="Freeform 238"/>
            <p:cNvSpPr>
              <a:spLocks/>
            </p:cNvSpPr>
            <p:nvPr/>
          </p:nvSpPr>
          <p:spPr bwMode="auto">
            <a:xfrm>
              <a:off x="18774" y="743"/>
              <a:ext cx="69" cy="83"/>
            </a:xfrm>
            <a:custGeom>
              <a:avLst/>
              <a:gdLst>
                <a:gd name="T0" fmla="*/ 0 w 23"/>
                <a:gd name="T1" fmla="*/ 23 h 28"/>
                <a:gd name="T2" fmla="*/ 1 w 23"/>
                <a:gd name="T3" fmla="*/ 21 h 28"/>
                <a:gd name="T4" fmla="*/ 2 w 23"/>
                <a:gd name="T5" fmla="*/ 21 h 28"/>
                <a:gd name="T6" fmla="*/ 7 w 23"/>
                <a:gd name="T7" fmla="*/ 18 h 28"/>
                <a:gd name="T8" fmla="*/ 11 w 23"/>
                <a:gd name="T9" fmla="*/ 8 h 28"/>
                <a:gd name="T10" fmla="*/ 12 w 23"/>
                <a:gd name="T11" fmla="*/ 3 h 28"/>
                <a:gd name="T12" fmla="*/ 11 w 23"/>
                <a:gd name="T13" fmla="*/ 2 h 28"/>
                <a:gd name="T14" fmla="*/ 11 w 23"/>
                <a:gd name="T15" fmla="*/ 0 h 28"/>
                <a:gd name="T16" fmla="*/ 22 w 23"/>
                <a:gd name="T17" fmla="*/ 6 h 28"/>
                <a:gd name="T18" fmla="*/ 21 w 23"/>
                <a:gd name="T19" fmla="*/ 8 h 28"/>
                <a:gd name="T20" fmla="*/ 20 w 23"/>
                <a:gd name="T21" fmla="*/ 7 h 28"/>
                <a:gd name="T22" fmla="*/ 16 w 23"/>
                <a:gd name="T23" fmla="*/ 11 h 28"/>
                <a:gd name="T24" fmla="*/ 11 w 23"/>
                <a:gd name="T25" fmla="*/ 20 h 28"/>
                <a:gd name="T26" fmla="*/ 11 w 23"/>
                <a:gd name="T27" fmla="*/ 26 h 28"/>
                <a:gd name="T28" fmla="*/ 12 w 23"/>
                <a:gd name="T29" fmla="*/ 27 h 28"/>
                <a:gd name="T30" fmla="*/ 11 w 23"/>
                <a:gd name="T31" fmla="*/ 28 h 28"/>
                <a:gd name="T32" fmla="*/ 0 w 23"/>
                <a:gd name="T33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8">
                  <a:moveTo>
                    <a:pt x="0" y="23"/>
                  </a:moveTo>
                  <a:cubicBezTo>
                    <a:pt x="0" y="22"/>
                    <a:pt x="0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2"/>
                    <a:pt x="5" y="22"/>
                    <a:pt x="7" y="18"/>
                  </a:cubicBezTo>
                  <a:cubicBezTo>
                    <a:pt x="8" y="15"/>
                    <a:pt x="10" y="10"/>
                    <a:pt x="11" y="8"/>
                  </a:cubicBezTo>
                  <a:cubicBezTo>
                    <a:pt x="12" y="6"/>
                    <a:pt x="14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1" y="0"/>
                    <a:pt x="11" y="0"/>
                  </a:cubicBezTo>
                  <a:cubicBezTo>
                    <a:pt x="16" y="2"/>
                    <a:pt x="20" y="4"/>
                    <a:pt x="22" y="6"/>
                  </a:cubicBezTo>
                  <a:cubicBezTo>
                    <a:pt x="23" y="6"/>
                    <a:pt x="22" y="8"/>
                    <a:pt x="21" y="8"/>
                  </a:cubicBezTo>
                  <a:cubicBezTo>
                    <a:pt x="21" y="8"/>
                    <a:pt x="21" y="7"/>
                    <a:pt x="20" y="7"/>
                  </a:cubicBezTo>
                  <a:cubicBezTo>
                    <a:pt x="18" y="6"/>
                    <a:pt x="17" y="8"/>
                    <a:pt x="16" y="11"/>
                  </a:cubicBezTo>
                  <a:cubicBezTo>
                    <a:pt x="14" y="14"/>
                    <a:pt x="12" y="18"/>
                    <a:pt x="11" y="20"/>
                  </a:cubicBezTo>
                  <a:cubicBezTo>
                    <a:pt x="9" y="23"/>
                    <a:pt x="9" y="24"/>
                    <a:pt x="11" y="26"/>
                  </a:cubicBezTo>
                  <a:cubicBezTo>
                    <a:pt x="11" y="26"/>
                    <a:pt x="11" y="26"/>
                    <a:pt x="12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" y="27"/>
                    <a:pt x="3" y="24"/>
                    <a:pt x="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8" name="Freeform 239"/>
            <p:cNvSpPr>
              <a:spLocks/>
            </p:cNvSpPr>
            <p:nvPr/>
          </p:nvSpPr>
          <p:spPr bwMode="auto">
            <a:xfrm>
              <a:off x="18906" y="853"/>
              <a:ext cx="80" cy="78"/>
            </a:xfrm>
            <a:custGeom>
              <a:avLst/>
              <a:gdLst>
                <a:gd name="T0" fmla="*/ 0 w 27"/>
                <a:gd name="T1" fmla="*/ 17 h 26"/>
                <a:gd name="T2" fmla="*/ 2 w 27"/>
                <a:gd name="T3" fmla="*/ 16 h 26"/>
                <a:gd name="T4" fmla="*/ 3 w 27"/>
                <a:gd name="T5" fmla="*/ 16 h 26"/>
                <a:gd name="T6" fmla="*/ 9 w 27"/>
                <a:gd name="T7" fmla="*/ 15 h 26"/>
                <a:gd name="T8" fmla="*/ 16 w 27"/>
                <a:gd name="T9" fmla="*/ 8 h 26"/>
                <a:gd name="T10" fmla="*/ 18 w 27"/>
                <a:gd name="T11" fmla="*/ 2 h 26"/>
                <a:gd name="T12" fmla="*/ 18 w 27"/>
                <a:gd name="T13" fmla="*/ 2 h 26"/>
                <a:gd name="T14" fmla="*/ 19 w 27"/>
                <a:gd name="T15" fmla="*/ 0 h 26"/>
                <a:gd name="T16" fmla="*/ 27 w 27"/>
                <a:gd name="T17" fmla="*/ 9 h 26"/>
                <a:gd name="T18" fmla="*/ 26 w 27"/>
                <a:gd name="T19" fmla="*/ 11 h 26"/>
                <a:gd name="T20" fmla="*/ 25 w 27"/>
                <a:gd name="T21" fmla="*/ 10 h 26"/>
                <a:gd name="T22" fmla="*/ 20 w 27"/>
                <a:gd name="T23" fmla="*/ 11 h 26"/>
                <a:gd name="T24" fmla="*/ 12 w 27"/>
                <a:gd name="T25" fmla="*/ 18 h 26"/>
                <a:gd name="T26" fmla="*/ 10 w 27"/>
                <a:gd name="T27" fmla="*/ 24 h 26"/>
                <a:gd name="T28" fmla="*/ 10 w 27"/>
                <a:gd name="T29" fmla="*/ 25 h 26"/>
                <a:gd name="T30" fmla="*/ 9 w 27"/>
                <a:gd name="T31" fmla="*/ 26 h 26"/>
                <a:gd name="T32" fmla="*/ 0 w 27"/>
                <a:gd name="T3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6">
                  <a:moveTo>
                    <a:pt x="0" y="17"/>
                  </a:moveTo>
                  <a:cubicBezTo>
                    <a:pt x="1" y="17"/>
                    <a:pt x="1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8"/>
                    <a:pt x="5" y="18"/>
                    <a:pt x="9" y="15"/>
                  </a:cubicBezTo>
                  <a:cubicBezTo>
                    <a:pt x="11" y="13"/>
                    <a:pt x="15" y="9"/>
                    <a:pt x="16" y="8"/>
                  </a:cubicBezTo>
                  <a:cubicBezTo>
                    <a:pt x="18" y="6"/>
                    <a:pt x="20" y="5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19" y="0"/>
                  </a:cubicBezTo>
                  <a:cubicBezTo>
                    <a:pt x="22" y="3"/>
                    <a:pt x="25" y="7"/>
                    <a:pt x="27" y="9"/>
                  </a:cubicBezTo>
                  <a:cubicBezTo>
                    <a:pt x="27" y="10"/>
                    <a:pt x="26" y="11"/>
                    <a:pt x="26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2" y="10"/>
                    <a:pt x="20" y="11"/>
                  </a:cubicBezTo>
                  <a:cubicBezTo>
                    <a:pt x="17" y="14"/>
                    <a:pt x="13" y="17"/>
                    <a:pt x="12" y="18"/>
                  </a:cubicBezTo>
                  <a:cubicBezTo>
                    <a:pt x="9" y="21"/>
                    <a:pt x="8" y="22"/>
                    <a:pt x="10" y="24"/>
                  </a:cubicBezTo>
                  <a:cubicBezTo>
                    <a:pt x="10" y="24"/>
                    <a:pt x="10" y="24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7" y="24"/>
                    <a:pt x="3" y="20"/>
                    <a:pt x="0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29" name="Freeform 240"/>
            <p:cNvSpPr>
              <a:spLocks/>
            </p:cNvSpPr>
            <p:nvPr/>
          </p:nvSpPr>
          <p:spPr bwMode="auto">
            <a:xfrm>
              <a:off x="18920" y="1512"/>
              <a:ext cx="81" cy="78"/>
            </a:xfrm>
            <a:custGeom>
              <a:avLst/>
              <a:gdLst>
                <a:gd name="T0" fmla="*/ 8 w 27"/>
                <a:gd name="T1" fmla="*/ 0 h 26"/>
                <a:gd name="T2" fmla="*/ 10 w 27"/>
                <a:gd name="T3" fmla="*/ 1 h 26"/>
                <a:gd name="T4" fmla="*/ 9 w 27"/>
                <a:gd name="T5" fmla="*/ 2 h 26"/>
                <a:gd name="T6" fmla="*/ 11 w 27"/>
                <a:gd name="T7" fmla="*/ 8 h 26"/>
                <a:gd name="T8" fmla="*/ 19 w 27"/>
                <a:gd name="T9" fmla="*/ 15 h 26"/>
                <a:gd name="T10" fmla="*/ 25 w 27"/>
                <a:gd name="T11" fmla="*/ 16 h 26"/>
                <a:gd name="T12" fmla="*/ 26 w 27"/>
                <a:gd name="T13" fmla="*/ 15 h 26"/>
                <a:gd name="T14" fmla="*/ 27 w 27"/>
                <a:gd name="T15" fmla="*/ 16 h 26"/>
                <a:gd name="T16" fmla="*/ 19 w 27"/>
                <a:gd name="T17" fmla="*/ 26 h 26"/>
                <a:gd name="T18" fmla="*/ 18 w 27"/>
                <a:gd name="T19" fmla="*/ 24 h 26"/>
                <a:gd name="T20" fmla="*/ 18 w 27"/>
                <a:gd name="T21" fmla="*/ 24 h 26"/>
                <a:gd name="T22" fmla="*/ 16 w 27"/>
                <a:gd name="T23" fmla="*/ 18 h 26"/>
                <a:gd name="T24" fmla="*/ 8 w 27"/>
                <a:gd name="T25" fmla="*/ 11 h 26"/>
                <a:gd name="T26" fmla="*/ 3 w 27"/>
                <a:gd name="T27" fmla="*/ 10 h 26"/>
                <a:gd name="T28" fmla="*/ 2 w 27"/>
                <a:gd name="T29" fmla="*/ 11 h 26"/>
                <a:gd name="T30" fmla="*/ 0 w 27"/>
                <a:gd name="T31" fmla="*/ 9 h 26"/>
                <a:gd name="T32" fmla="*/ 8 w 27"/>
                <a:gd name="T3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6">
                  <a:moveTo>
                    <a:pt x="8" y="0"/>
                  </a:moveTo>
                  <a:cubicBezTo>
                    <a:pt x="9" y="0"/>
                    <a:pt x="9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4"/>
                    <a:pt x="8" y="5"/>
                    <a:pt x="11" y="8"/>
                  </a:cubicBezTo>
                  <a:cubicBezTo>
                    <a:pt x="13" y="10"/>
                    <a:pt x="18" y="13"/>
                    <a:pt x="19" y="15"/>
                  </a:cubicBezTo>
                  <a:cubicBezTo>
                    <a:pt x="21" y="16"/>
                    <a:pt x="23" y="18"/>
                    <a:pt x="25" y="16"/>
                  </a:cubicBezTo>
                  <a:cubicBezTo>
                    <a:pt x="25" y="16"/>
                    <a:pt x="25" y="15"/>
                    <a:pt x="26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4" y="20"/>
                    <a:pt x="21" y="24"/>
                    <a:pt x="19" y="26"/>
                  </a:cubicBezTo>
                  <a:cubicBezTo>
                    <a:pt x="19" y="26"/>
                    <a:pt x="18" y="25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1"/>
                    <a:pt x="18" y="20"/>
                    <a:pt x="16" y="18"/>
                  </a:cubicBezTo>
                  <a:cubicBezTo>
                    <a:pt x="13" y="16"/>
                    <a:pt x="10" y="13"/>
                    <a:pt x="8" y="11"/>
                  </a:cubicBezTo>
                  <a:cubicBezTo>
                    <a:pt x="5" y="9"/>
                    <a:pt x="4" y="8"/>
                    <a:pt x="3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2" y="7"/>
                    <a:pt x="6" y="3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0" name="Freeform 241"/>
            <p:cNvSpPr>
              <a:spLocks/>
            </p:cNvSpPr>
            <p:nvPr/>
          </p:nvSpPr>
          <p:spPr bwMode="auto">
            <a:xfrm>
              <a:off x="18543" y="1692"/>
              <a:ext cx="42" cy="75"/>
            </a:xfrm>
            <a:custGeom>
              <a:avLst/>
              <a:gdLst>
                <a:gd name="T0" fmla="*/ 14 w 14"/>
                <a:gd name="T1" fmla="*/ 0 h 25"/>
                <a:gd name="T2" fmla="*/ 14 w 14"/>
                <a:gd name="T3" fmla="*/ 2 h 25"/>
                <a:gd name="T4" fmla="*/ 12 w 14"/>
                <a:gd name="T5" fmla="*/ 2 h 25"/>
                <a:gd name="T6" fmla="*/ 9 w 14"/>
                <a:gd name="T7" fmla="*/ 7 h 25"/>
                <a:gd name="T8" fmla="*/ 9 w 14"/>
                <a:gd name="T9" fmla="*/ 18 h 25"/>
                <a:gd name="T10" fmla="*/ 12 w 14"/>
                <a:gd name="T11" fmla="*/ 23 h 25"/>
                <a:gd name="T12" fmla="*/ 13 w 14"/>
                <a:gd name="T13" fmla="*/ 23 h 25"/>
                <a:gd name="T14" fmla="*/ 13 w 14"/>
                <a:gd name="T15" fmla="*/ 25 h 25"/>
                <a:gd name="T16" fmla="*/ 1 w 14"/>
                <a:gd name="T17" fmla="*/ 25 h 25"/>
                <a:gd name="T18" fmla="*/ 1 w 14"/>
                <a:gd name="T19" fmla="*/ 23 h 25"/>
                <a:gd name="T20" fmla="*/ 2 w 14"/>
                <a:gd name="T21" fmla="*/ 23 h 25"/>
                <a:gd name="T22" fmla="*/ 4 w 14"/>
                <a:gd name="T23" fmla="*/ 18 h 25"/>
                <a:gd name="T24" fmla="*/ 5 w 14"/>
                <a:gd name="T25" fmla="*/ 7 h 25"/>
                <a:gd name="T26" fmla="*/ 2 w 14"/>
                <a:gd name="T27" fmla="*/ 2 h 25"/>
                <a:gd name="T28" fmla="*/ 1 w 14"/>
                <a:gd name="T29" fmla="*/ 2 h 25"/>
                <a:gd name="T30" fmla="*/ 1 w 14"/>
                <a:gd name="T31" fmla="*/ 0 h 25"/>
                <a:gd name="T32" fmla="*/ 14 w 14"/>
                <a:gd name="T3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25">
                  <a:moveTo>
                    <a:pt x="14" y="0"/>
                  </a:moveTo>
                  <a:cubicBezTo>
                    <a:pt x="14" y="1"/>
                    <a:pt x="14" y="2"/>
                    <a:pt x="14" y="2"/>
                  </a:cubicBezTo>
                  <a:cubicBezTo>
                    <a:pt x="13" y="2"/>
                    <a:pt x="13" y="2"/>
                    <a:pt x="12" y="2"/>
                  </a:cubicBezTo>
                  <a:cubicBezTo>
                    <a:pt x="10" y="3"/>
                    <a:pt x="10" y="3"/>
                    <a:pt x="9" y="7"/>
                  </a:cubicBezTo>
                  <a:cubicBezTo>
                    <a:pt x="9" y="10"/>
                    <a:pt x="9" y="16"/>
                    <a:pt x="9" y="18"/>
                  </a:cubicBezTo>
                  <a:cubicBezTo>
                    <a:pt x="9" y="20"/>
                    <a:pt x="9" y="23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4"/>
                    <a:pt x="13" y="25"/>
                    <a:pt x="13" y="25"/>
                  </a:cubicBezTo>
                  <a:cubicBezTo>
                    <a:pt x="8" y="25"/>
                    <a:pt x="4" y="25"/>
                    <a:pt x="1" y="25"/>
                  </a:cubicBezTo>
                  <a:cubicBezTo>
                    <a:pt x="0" y="25"/>
                    <a:pt x="0" y="23"/>
                    <a:pt x="1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4" y="23"/>
                    <a:pt x="4" y="20"/>
                    <a:pt x="4" y="18"/>
                  </a:cubicBezTo>
                  <a:cubicBezTo>
                    <a:pt x="5" y="14"/>
                    <a:pt x="5" y="9"/>
                    <a:pt x="5" y="7"/>
                  </a:cubicBezTo>
                  <a:cubicBezTo>
                    <a:pt x="5" y="3"/>
                    <a:pt x="5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4" y="0"/>
                    <a:pt x="10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1" name="Freeform 242"/>
            <p:cNvSpPr>
              <a:spLocks/>
            </p:cNvSpPr>
            <p:nvPr/>
          </p:nvSpPr>
          <p:spPr bwMode="auto">
            <a:xfrm>
              <a:off x="18211" y="1566"/>
              <a:ext cx="78" cy="81"/>
            </a:xfrm>
            <a:custGeom>
              <a:avLst/>
              <a:gdLst>
                <a:gd name="T0" fmla="*/ 26 w 26"/>
                <a:gd name="T1" fmla="*/ 8 h 27"/>
                <a:gd name="T2" fmla="*/ 25 w 26"/>
                <a:gd name="T3" fmla="*/ 10 h 27"/>
                <a:gd name="T4" fmla="*/ 24 w 26"/>
                <a:gd name="T5" fmla="*/ 9 h 27"/>
                <a:gd name="T6" fmla="*/ 18 w 26"/>
                <a:gd name="T7" fmla="*/ 11 h 27"/>
                <a:gd name="T8" fmla="*/ 11 w 26"/>
                <a:gd name="T9" fmla="*/ 19 h 27"/>
                <a:gd name="T10" fmla="*/ 10 w 26"/>
                <a:gd name="T11" fmla="*/ 25 h 27"/>
                <a:gd name="T12" fmla="*/ 11 w 26"/>
                <a:gd name="T13" fmla="*/ 25 h 27"/>
                <a:gd name="T14" fmla="*/ 9 w 26"/>
                <a:gd name="T15" fmla="*/ 27 h 27"/>
                <a:gd name="T16" fmla="*/ 0 w 26"/>
                <a:gd name="T17" fmla="*/ 19 h 27"/>
                <a:gd name="T18" fmla="*/ 2 w 26"/>
                <a:gd name="T19" fmla="*/ 17 h 27"/>
                <a:gd name="T20" fmla="*/ 2 w 26"/>
                <a:gd name="T21" fmla="*/ 18 h 27"/>
                <a:gd name="T22" fmla="*/ 8 w 26"/>
                <a:gd name="T23" fmla="*/ 16 h 27"/>
                <a:gd name="T24" fmla="*/ 15 w 26"/>
                <a:gd name="T25" fmla="*/ 8 h 27"/>
                <a:gd name="T26" fmla="*/ 16 w 26"/>
                <a:gd name="T27" fmla="*/ 2 h 27"/>
                <a:gd name="T28" fmla="*/ 15 w 26"/>
                <a:gd name="T29" fmla="*/ 1 h 27"/>
                <a:gd name="T30" fmla="*/ 17 w 26"/>
                <a:gd name="T31" fmla="*/ 0 h 27"/>
                <a:gd name="T32" fmla="*/ 26 w 26"/>
                <a:gd name="T3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7">
                  <a:moveTo>
                    <a:pt x="26" y="8"/>
                  </a:moveTo>
                  <a:cubicBezTo>
                    <a:pt x="26" y="9"/>
                    <a:pt x="25" y="9"/>
                    <a:pt x="25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2" y="8"/>
                    <a:pt x="21" y="8"/>
                    <a:pt x="18" y="11"/>
                  </a:cubicBezTo>
                  <a:cubicBezTo>
                    <a:pt x="16" y="13"/>
                    <a:pt x="13" y="17"/>
                    <a:pt x="11" y="19"/>
                  </a:cubicBezTo>
                  <a:cubicBezTo>
                    <a:pt x="10" y="21"/>
                    <a:pt x="8" y="23"/>
                    <a:pt x="10" y="25"/>
                  </a:cubicBezTo>
                  <a:cubicBezTo>
                    <a:pt x="10" y="25"/>
                    <a:pt x="10" y="25"/>
                    <a:pt x="11" y="25"/>
                  </a:cubicBezTo>
                  <a:cubicBezTo>
                    <a:pt x="11" y="26"/>
                    <a:pt x="10" y="27"/>
                    <a:pt x="9" y="27"/>
                  </a:cubicBezTo>
                  <a:cubicBezTo>
                    <a:pt x="6" y="24"/>
                    <a:pt x="2" y="21"/>
                    <a:pt x="0" y="19"/>
                  </a:cubicBezTo>
                  <a:cubicBezTo>
                    <a:pt x="0" y="18"/>
                    <a:pt x="1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20"/>
                    <a:pt x="6" y="18"/>
                    <a:pt x="8" y="16"/>
                  </a:cubicBezTo>
                  <a:cubicBezTo>
                    <a:pt x="10" y="13"/>
                    <a:pt x="13" y="10"/>
                    <a:pt x="15" y="8"/>
                  </a:cubicBezTo>
                  <a:cubicBezTo>
                    <a:pt x="17" y="5"/>
                    <a:pt x="18" y="4"/>
                    <a:pt x="16" y="2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9" y="2"/>
                    <a:pt x="23" y="6"/>
                    <a:pt x="26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2" name="Freeform 243"/>
            <p:cNvSpPr>
              <a:spLocks/>
            </p:cNvSpPr>
            <p:nvPr/>
          </p:nvSpPr>
          <p:spPr bwMode="auto">
            <a:xfrm>
              <a:off x="18070" y="1021"/>
              <a:ext cx="84" cy="63"/>
            </a:xfrm>
            <a:custGeom>
              <a:avLst/>
              <a:gdLst>
                <a:gd name="T0" fmla="*/ 23 w 28"/>
                <a:gd name="T1" fmla="*/ 21 h 21"/>
                <a:gd name="T2" fmla="*/ 21 w 28"/>
                <a:gd name="T3" fmla="*/ 20 h 21"/>
                <a:gd name="T4" fmla="*/ 22 w 28"/>
                <a:gd name="T5" fmla="*/ 19 h 21"/>
                <a:gd name="T6" fmla="*/ 18 w 28"/>
                <a:gd name="T7" fmla="*/ 15 h 21"/>
                <a:gd name="T8" fmla="*/ 8 w 28"/>
                <a:gd name="T9" fmla="*/ 11 h 21"/>
                <a:gd name="T10" fmla="*/ 2 w 28"/>
                <a:gd name="T11" fmla="*/ 12 h 21"/>
                <a:gd name="T12" fmla="*/ 2 w 28"/>
                <a:gd name="T13" fmla="*/ 13 h 21"/>
                <a:gd name="T14" fmla="*/ 0 w 28"/>
                <a:gd name="T15" fmla="*/ 12 h 21"/>
                <a:gd name="T16" fmla="*/ 4 w 28"/>
                <a:gd name="T17" fmla="*/ 0 h 21"/>
                <a:gd name="T18" fmla="*/ 6 w 28"/>
                <a:gd name="T19" fmla="*/ 1 h 21"/>
                <a:gd name="T20" fmla="*/ 6 w 28"/>
                <a:gd name="T21" fmla="*/ 2 h 21"/>
                <a:gd name="T22" fmla="*/ 10 w 28"/>
                <a:gd name="T23" fmla="*/ 7 h 21"/>
                <a:gd name="T24" fmla="*/ 19 w 28"/>
                <a:gd name="T25" fmla="*/ 10 h 21"/>
                <a:gd name="T26" fmla="*/ 25 w 28"/>
                <a:gd name="T27" fmla="*/ 10 h 21"/>
                <a:gd name="T28" fmla="*/ 26 w 28"/>
                <a:gd name="T29" fmla="*/ 9 h 21"/>
                <a:gd name="T30" fmla="*/ 28 w 28"/>
                <a:gd name="T31" fmla="*/ 10 h 21"/>
                <a:gd name="T32" fmla="*/ 23 w 28"/>
                <a:gd name="T3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1">
                  <a:moveTo>
                    <a:pt x="23" y="21"/>
                  </a:moveTo>
                  <a:cubicBezTo>
                    <a:pt x="23" y="21"/>
                    <a:pt x="22" y="21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7"/>
                    <a:pt x="22" y="16"/>
                    <a:pt x="18" y="15"/>
                  </a:cubicBezTo>
                  <a:cubicBezTo>
                    <a:pt x="15" y="14"/>
                    <a:pt x="10" y="12"/>
                    <a:pt x="8" y="11"/>
                  </a:cubicBezTo>
                  <a:cubicBezTo>
                    <a:pt x="6" y="10"/>
                    <a:pt x="3" y="9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5"/>
                    <a:pt x="7" y="6"/>
                    <a:pt x="10" y="7"/>
                  </a:cubicBezTo>
                  <a:cubicBezTo>
                    <a:pt x="13" y="8"/>
                    <a:pt x="17" y="10"/>
                    <a:pt x="19" y="10"/>
                  </a:cubicBezTo>
                  <a:cubicBezTo>
                    <a:pt x="23" y="12"/>
                    <a:pt x="24" y="12"/>
                    <a:pt x="25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7" y="9"/>
                    <a:pt x="28" y="10"/>
                  </a:cubicBezTo>
                  <a:cubicBezTo>
                    <a:pt x="27" y="12"/>
                    <a:pt x="24" y="18"/>
                    <a:pt x="2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3" name="Freeform 244"/>
            <p:cNvSpPr>
              <a:spLocks/>
            </p:cNvSpPr>
            <p:nvPr/>
          </p:nvSpPr>
          <p:spPr bwMode="auto">
            <a:xfrm>
              <a:off x="18947" y="907"/>
              <a:ext cx="84" cy="96"/>
            </a:xfrm>
            <a:custGeom>
              <a:avLst/>
              <a:gdLst>
                <a:gd name="T0" fmla="*/ 11 w 28"/>
                <a:gd name="T1" fmla="*/ 32 h 32"/>
                <a:gd name="T2" fmla="*/ 0 w 28"/>
                <a:gd name="T3" fmla="*/ 15 h 32"/>
                <a:gd name="T4" fmla="*/ 2 w 28"/>
                <a:gd name="T5" fmla="*/ 14 h 32"/>
                <a:gd name="T6" fmla="*/ 3 w 28"/>
                <a:gd name="T7" fmla="*/ 14 h 32"/>
                <a:gd name="T8" fmla="*/ 8 w 28"/>
                <a:gd name="T9" fmla="*/ 13 h 32"/>
                <a:gd name="T10" fmla="*/ 17 w 28"/>
                <a:gd name="T11" fmla="*/ 8 h 32"/>
                <a:gd name="T12" fmla="*/ 20 w 28"/>
                <a:gd name="T13" fmla="*/ 3 h 32"/>
                <a:gd name="T14" fmla="*/ 19 w 28"/>
                <a:gd name="T15" fmla="*/ 2 h 32"/>
                <a:gd name="T16" fmla="*/ 21 w 28"/>
                <a:gd name="T17" fmla="*/ 0 h 32"/>
                <a:gd name="T18" fmla="*/ 28 w 28"/>
                <a:gd name="T19" fmla="*/ 10 h 32"/>
                <a:gd name="T20" fmla="*/ 26 w 28"/>
                <a:gd name="T21" fmla="*/ 12 h 32"/>
                <a:gd name="T22" fmla="*/ 25 w 28"/>
                <a:gd name="T23" fmla="*/ 11 h 32"/>
                <a:gd name="T24" fmla="*/ 20 w 28"/>
                <a:gd name="T25" fmla="*/ 12 h 32"/>
                <a:gd name="T26" fmla="*/ 11 w 28"/>
                <a:gd name="T27" fmla="*/ 18 h 32"/>
                <a:gd name="T28" fmla="*/ 8 w 28"/>
                <a:gd name="T29" fmla="*/ 22 h 32"/>
                <a:gd name="T30" fmla="*/ 10 w 28"/>
                <a:gd name="T31" fmla="*/ 25 h 32"/>
                <a:gd name="T32" fmla="*/ 12 w 28"/>
                <a:gd name="T33" fmla="*/ 27 h 32"/>
                <a:gd name="T34" fmla="*/ 16 w 28"/>
                <a:gd name="T35" fmla="*/ 28 h 32"/>
                <a:gd name="T36" fmla="*/ 18 w 28"/>
                <a:gd name="T37" fmla="*/ 27 h 32"/>
                <a:gd name="T38" fmla="*/ 19 w 28"/>
                <a:gd name="T39" fmla="*/ 29 h 32"/>
                <a:gd name="T40" fmla="*/ 11 w 28"/>
                <a:gd name="T4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32">
                  <a:moveTo>
                    <a:pt x="11" y="32"/>
                  </a:moveTo>
                  <a:cubicBezTo>
                    <a:pt x="7" y="25"/>
                    <a:pt x="2" y="18"/>
                    <a:pt x="0" y="15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4" y="16"/>
                    <a:pt x="5" y="16"/>
                    <a:pt x="8" y="13"/>
                  </a:cubicBezTo>
                  <a:cubicBezTo>
                    <a:pt x="11" y="12"/>
                    <a:pt x="15" y="9"/>
                    <a:pt x="17" y="8"/>
                  </a:cubicBezTo>
                  <a:cubicBezTo>
                    <a:pt x="19" y="6"/>
                    <a:pt x="21" y="5"/>
                    <a:pt x="20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4" y="4"/>
                    <a:pt x="26" y="8"/>
                    <a:pt x="28" y="10"/>
                  </a:cubicBezTo>
                  <a:cubicBezTo>
                    <a:pt x="28" y="11"/>
                    <a:pt x="27" y="12"/>
                    <a:pt x="26" y="12"/>
                  </a:cubicBezTo>
                  <a:cubicBezTo>
                    <a:pt x="26" y="11"/>
                    <a:pt x="26" y="11"/>
                    <a:pt x="25" y="11"/>
                  </a:cubicBezTo>
                  <a:cubicBezTo>
                    <a:pt x="24" y="9"/>
                    <a:pt x="22" y="10"/>
                    <a:pt x="20" y="12"/>
                  </a:cubicBezTo>
                  <a:cubicBezTo>
                    <a:pt x="17" y="14"/>
                    <a:pt x="14" y="16"/>
                    <a:pt x="11" y="18"/>
                  </a:cubicBezTo>
                  <a:cubicBezTo>
                    <a:pt x="8" y="20"/>
                    <a:pt x="7" y="20"/>
                    <a:pt x="8" y="22"/>
                  </a:cubicBezTo>
                  <a:cubicBezTo>
                    <a:pt x="8" y="23"/>
                    <a:pt x="9" y="24"/>
                    <a:pt x="10" y="25"/>
                  </a:cubicBezTo>
                  <a:cubicBezTo>
                    <a:pt x="10" y="25"/>
                    <a:pt x="11" y="27"/>
                    <a:pt x="12" y="27"/>
                  </a:cubicBezTo>
                  <a:cubicBezTo>
                    <a:pt x="13" y="28"/>
                    <a:pt x="15" y="28"/>
                    <a:pt x="16" y="28"/>
                  </a:cubicBezTo>
                  <a:cubicBezTo>
                    <a:pt x="16" y="28"/>
                    <a:pt x="17" y="27"/>
                    <a:pt x="18" y="27"/>
                  </a:cubicBezTo>
                  <a:cubicBezTo>
                    <a:pt x="18" y="27"/>
                    <a:pt x="19" y="28"/>
                    <a:pt x="19" y="29"/>
                  </a:cubicBezTo>
                  <a:cubicBezTo>
                    <a:pt x="17" y="30"/>
                    <a:pt x="14" y="31"/>
                    <a:pt x="1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4" name="Freeform 245"/>
            <p:cNvSpPr>
              <a:spLocks/>
            </p:cNvSpPr>
            <p:nvPr/>
          </p:nvSpPr>
          <p:spPr bwMode="auto">
            <a:xfrm>
              <a:off x="18992" y="991"/>
              <a:ext cx="84" cy="87"/>
            </a:xfrm>
            <a:custGeom>
              <a:avLst/>
              <a:gdLst>
                <a:gd name="T0" fmla="*/ 8 w 28"/>
                <a:gd name="T1" fmla="*/ 29 h 29"/>
                <a:gd name="T2" fmla="*/ 0 w 28"/>
                <a:gd name="T3" fmla="*/ 11 h 29"/>
                <a:gd name="T4" fmla="*/ 2 w 28"/>
                <a:gd name="T5" fmla="*/ 10 h 29"/>
                <a:gd name="T6" fmla="*/ 2 w 28"/>
                <a:gd name="T7" fmla="*/ 11 h 29"/>
                <a:gd name="T8" fmla="*/ 8 w 28"/>
                <a:gd name="T9" fmla="*/ 11 h 29"/>
                <a:gd name="T10" fmla="*/ 18 w 28"/>
                <a:gd name="T11" fmla="*/ 7 h 29"/>
                <a:gd name="T12" fmla="*/ 21 w 28"/>
                <a:gd name="T13" fmla="*/ 2 h 29"/>
                <a:gd name="T14" fmla="*/ 21 w 28"/>
                <a:gd name="T15" fmla="*/ 1 h 29"/>
                <a:gd name="T16" fmla="*/ 23 w 28"/>
                <a:gd name="T17" fmla="*/ 0 h 29"/>
                <a:gd name="T18" fmla="*/ 28 w 28"/>
                <a:gd name="T19" fmla="*/ 11 h 29"/>
                <a:gd name="T20" fmla="*/ 26 w 28"/>
                <a:gd name="T21" fmla="*/ 12 h 29"/>
                <a:gd name="T22" fmla="*/ 26 w 28"/>
                <a:gd name="T23" fmla="*/ 11 h 29"/>
                <a:gd name="T24" fmla="*/ 20 w 28"/>
                <a:gd name="T25" fmla="*/ 11 h 29"/>
                <a:gd name="T26" fmla="*/ 10 w 28"/>
                <a:gd name="T27" fmla="*/ 15 h 29"/>
                <a:gd name="T28" fmla="*/ 7 w 28"/>
                <a:gd name="T29" fmla="*/ 19 h 29"/>
                <a:gd name="T30" fmla="*/ 7 w 28"/>
                <a:gd name="T31" fmla="*/ 22 h 29"/>
                <a:gd name="T32" fmla="*/ 10 w 28"/>
                <a:gd name="T33" fmla="*/ 25 h 29"/>
                <a:gd name="T34" fmla="*/ 13 w 28"/>
                <a:gd name="T35" fmla="*/ 26 h 29"/>
                <a:gd name="T36" fmla="*/ 15 w 28"/>
                <a:gd name="T37" fmla="*/ 26 h 29"/>
                <a:gd name="T38" fmla="*/ 15 w 28"/>
                <a:gd name="T39" fmla="*/ 28 h 29"/>
                <a:gd name="T40" fmla="*/ 8 w 28"/>
                <a:gd name="T4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9">
                  <a:moveTo>
                    <a:pt x="8" y="29"/>
                  </a:moveTo>
                  <a:cubicBezTo>
                    <a:pt x="5" y="22"/>
                    <a:pt x="1" y="14"/>
                    <a:pt x="0" y="11"/>
                  </a:cubicBezTo>
                  <a:cubicBezTo>
                    <a:pt x="0" y="10"/>
                    <a:pt x="1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3"/>
                    <a:pt x="4" y="13"/>
                    <a:pt x="8" y="11"/>
                  </a:cubicBezTo>
                  <a:cubicBezTo>
                    <a:pt x="11" y="10"/>
                    <a:pt x="16" y="7"/>
                    <a:pt x="18" y="7"/>
                  </a:cubicBezTo>
                  <a:cubicBezTo>
                    <a:pt x="20" y="6"/>
                    <a:pt x="22" y="5"/>
                    <a:pt x="21" y="2"/>
                  </a:cubicBezTo>
                  <a:cubicBezTo>
                    <a:pt x="21" y="2"/>
                    <a:pt x="21" y="2"/>
                    <a:pt x="21" y="1"/>
                  </a:cubicBezTo>
                  <a:cubicBezTo>
                    <a:pt x="21" y="1"/>
                    <a:pt x="22" y="0"/>
                    <a:pt x="23" y="0"/>
                  </a:cubicBezTo>
                  <a:cubicBezTo>
                    <a:pt x="25" y="5"/>
                    <a:pt x="27" y="9"/>
                    <a:pt x="28" y="11"/>
                  </a:cubicBezTo>
                  <a:cubicBezTo>
                    <a:pt x="28" y="12"/>
                    <a:pt x="27" y="12"/>
                    <a:pt x="26" y="12"/>
                  </a:cubicBezTo>
                  <a:cubicBezTo>
                    <a:pt x="26" y="12"/>
                    <a:pt x="26" y="12"/>
                    <a:pt x="26" y="11"/>
                  </a:cubicBezTo>
                  <a:cubicBezTo>
                    <a:pt x="24" y="9"/>
                    <a:pt x="22" y="10"/>
                    <a:pt x="20" y="11"/>
                  </a:cubicBezTo>
                  <a:cubicBezTo>
                    <a:pt x="16" y="13"/>
                    <a:pt x="13" y="14"/>
                    <a:pt x="10" y="15"/>
                  </a:cubicBezTo>
                  <a:cubicBezTo>
                    <a:pt x="7" y="17"/>
                    <a:pt x="6" y="17"/>
                    <a:pt x="7" y="19"/>
                  </a:cubicBezTo>
                  <a:cubicBezTo>
                    <a:pt x="7" y="20"/>
                    <a:pt x="7" y="21"/>
                    <a:pt x="7" y="22"/>
                  </a:cubicBezTo>
                  <a:cubicBezTo>
                    <a:pt x="8" y="23"/>
                    <a:pt x="9" y="24"/>
                    <a:pt x="10" y="25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3" y="26"/>
                    <a:pt x="14" y="26"/>
                    <a:pt x="15" y="26"/>
                  </a:cubicBezTo>
                  <a:cubicBezTo>
                    <a:pt x="15" y="26"/>
                    <a:pt x="16" y="27"/>
                    <a:pt x="15" y="28"/>
                  </a:cubicBezTo>
                  <a:cubicBezTo>
                    <a:pt x="14" y="29"/>
                    <a:pt x="11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5" name="Freeform 246"/>
            <p:cNvSpPr>
              <a:spLocks/>
            </p:cNvSpPr>
            <p:nvPr/>
          </p:nvSpPr>
          <p:spPr bwMode="auto">
            <a:xfrm>
              <a:off x="18705" y="710"/>
              <a:ext cx="69" cy="90"/>
            </a:xfrm>
            <a:custGeom>
              <a:avLst/>
              <a:gdLst>
                <a:gd name="T0" fmla="*/ 0 w 23"/>
                <a:gd name="T1" fmla="*/ 24 h 30"/>
                <a:gd name="T2" fmla="*/ 1 w 23"/>
                <a:gd name="T3" fmla="*/ 17 h 30"/>
                <a:gd name="T4" fmla="*/ 3 w 23"/>
                <a:gd name="T5" fmla="*/ 18 h 30"/>
                <a:gd name="T6" fmla="*/ 7 w 23"/>
                <a:gd name="T7" fmla="*/ 26 h 30"/>
                <a:gd name="T8" fmla="*/ 13 w 23"/>
                <a:gd name="T9" fmla="*/ 24 h 30"/>
                <a:gd name="T10" fmla="*/ 10 w 23"/>
                <a:gd name="T11" fmla="*/ 17 h 30"/>
                <a:gd name="T12" fmla="*/ 5 w 23"/>
                <a:gd name="T13" fmla="*/ 8 h 30"/>
                <a:gd name="T14" fmla="*/ 16 w 23"/>
                <a:gd name="T15" fmla="*/ 3 h 30"/>
                <a:gd name="T16" fmla="*/ 22 w 23"/>
                <a:gd name="T17" fmla="*/ 6 h 30"/>
                <a:gd name="T18" fmla="*/ 21 w 23"/>
                <a:gd name="T19" fmla="*/ 12 h 30"/>
                <a:gd name="T20" fmla="*/ 19 w 23"/>
                <a:gd name="T21" fmla="*/ 12 h 30"/>
                <a:gd name="T22" fmla="*/ 16 w 23"/>
                <a:gd name="T23" fmla="*/ 6 h 30"/>
                <a:gd name="T24" fmla="*/ 10 w 23"/>
                <a:gd name="T25" fmla="*/ 8 h 30"/>
                <a:gd name="T26" fmla="*/ 14 w 23"/>
                <a:gd name="T27" fmla="*/ 14 h 30"/>
                <a:gd name="T28" fmla="*/ 18 w 23"/>
                <a:gd name="T29" fmla="*/ 24 h 30"/>
                <a:gd name="T30" fmla="*/ 7 w 23"/>
                <a:gd name="T31" fmla="*/ 28 h 30"/>
                <a:gd name="T32" fmla="*/ 0 w 23"/>
                <a:gd name="T33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0">
                  <a:moveTo>
                    <a:pt x="0" y="24"/>
                  </a:moveTo>
                  <a:cubicBezTo>
                    <a:pt x="0" y="21"/>
                    <a:pt x="0" y="19"/>
                    <a:pt x="1" y="17"/>
                  </a:cubicBezTo>
                  <a:cubicBezTo>
                    <a:pt x="1" y="17"/>
                    <a:pt x="3" y="17"/>
                    <a:pt x="3" y="18"/>
                  </a:cubicBezTo>
                  <a:cubicBezTo>
                    <a:pt x="3" y="20"/>
                    <a:pt x="2" y="24"/>
                    <a:pt x="7" y="26"/>
                  </a:cubicBezTo>
                  <a:cubicBezTo>
                    <a:pt x="10" y="27"/>
                    <a:pt x="12" y="25"/>
                    <a:pt x="13" y="24"/>
                  </a:cubicBezTo>
                  <a:cubicBezTo>
                    <a:pt x="14" y="21"/>
                    <a:pt x="12" y="19"/>
                    <a:pt x="10" y="17"/>
                  </a:cubicBezTo>
                  <a:cubicBezTo>
                    <a:pt x="5" y="13"/>
                    <a:pt x="5" y="10"/>
                    <a:pt x="5" y="8"/>
                  </a:cubicBezTo>
                  <a:cubicBezTo>
                    <a:pt x="5" y="5"/>
                    <a:pt x="8" y="0"/>
                    <a:pt x="16" y="3"/>
                  </a:cubicBezTo>
                  <a:cubicBezTo>
                    <a:pt x="20" y="4"/>
                    <a:pt x="21" y="6"/>
                    <a:pt x="22" y="6"/>
                  </a:cubicBezTo>
                  <a:cubicBezTo>
                    <a:pt x="23" y="7"/>
                    <a:pt x="22" y="11"/>
                    <a:pt x="21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1"/>
                    <a:pt x="20" y="7"/>
                    <a:pt x="16" y="6"/>
                  </a:cubicBezTo>
                  <a:cubicBezTo>
                    <a:pt x="12" y="4"/>
                    <a:pt x="10" y="6"/>
                    <a:pt x="10" y="8"/>
                  </a:cubicBezTo>
                  <a:cubicBezTo>
                    <a:pt x="10" y="9"/>
                    <a:pt x="11" y="10"/>
                    <a:pt x="14" y="14"/>
                  </a:cubicBezTo>
                  <a:cubicBezTo>
                    <a:pt x="16" y="16"/>
                    <a:pt x="19" y="19"/>
                    <a:pt x="18" y="24"/>
                  </a:cubicBezTo>
                  <a:cubicBezTo>
                    <a:pt x="16" y="28"/>
                    <a:pt x="12" y="30"/>
                    <a:pt x="7" y="28"/>
                  </a:cubicBezTo>
                  <a:cubicBezTo>
                    <a:pt x="2" y="26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6" name="Freeform 247"/>
            <p:cNvSpPr>
              <a:spLocks/>
            </p:cNvSpPr>
            <p:nvPr/>
          </p:nvSpPr>
          <p:spPr bwMode="auto">
            <a:xfrm>
              <a:off x="18609" y="1686"/>
              <a:ext cx="60" cy="81"/>
            </a:xfrm>
            <a:custGeom>
              <a:avLst/>
              <a:gdLst>
                <a:gd name="T0" fmla="*/ 17 w 20"/>
                <a:gd name="T1" fmla="*/ 1 h 27"/>
                <a:gd name="T2" fmla="*/ 19 w 20"/>
                <a:gd name="T3" fmla="*/ 7 h 27"/>
                <a:gd name="T4" fmla="*/ 16 w 20"/>
                <a:gd name="T5" fmla="*/ 8 h 27"/>
                <a:gd name="T6" fmla="*/ 9 w 20"/>
                <a:gd name="T7" fmla="*/ 3 h 27"/>
                <a:gd name="T8" fmla="*/ 5 w 20"/>
                <a:gd name="T9" fmla="*/ 7 h 27"/>
                <a:gd name="T10" fmla="*/ 11 w 20"/>
                <a:gd name="T11" fmla="*/ 12 h 27"/>
                <a:gd name="T12" fmla="*/ 19 w 20"/>
                <a:gd name="T13" fmla="*/ 17 h 27"/>
                <a:gd name="T14" fmla="*/ 12 w 20"/>
                <a:gd name="T15" fmla="*/ 27 h 27"/>
                <a:gd name="T16" fmla="*/ 4 w 20"/>
                <a:gd name="T17" fmla="*/ 27 h 27"/>
                <a:gd name="T18" fmla="*/ 3 w 20"/>
                <a:gd name="T19" fmla="*/ 21 h 27"/>
                <a:gd name="T20" fmla="*/ 5 w 20"/>
                <a:gd name="T21" fmla="*/ 20 h 27"/>
                <a:gd name="T22" fmla="*/ 11 w 20"/>
                <a:gd name="T23" fmla="*/ 24 h 27"/>
                <a:gd name="T24" fmla="*/ 15 w 20"/>
                <a:gd name="T25" fmla="*/ 20 h 27"/>
                <a:gd name="T26" fmla="*/ 9 w 20"/>
                <a:gd name="T27" fmla="*/ 16 h 27"/>
                <a:gd name="T28" fmla="*/ 1 w 20"/>
                <a:gd name="T29" fmla="*/ 9 h 27"/>
                <a:gd name="T30" fmla="*/ 9 w 20"/>
                <a:gd name="T31" fmla="*/ 0 h 27"/>
                <a:gd name="T32" fmla="*/ 17 w 20"/>
                <a:gd name="T3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7">
                  <a:moveTo>
                    <a:pt x="17" y="1"/>
                  </a:moveTo>
                  <a:cubicBezTo>
                    <a:pt x="18" y="3"/>
                    <a:pt x="18" y="6"/>
                    <a:pt x="19" y="7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5" y="6"/>
                    <a:pt x="14" y="2"/>
                    <a:pt x="9" y="3"/>
                  </a:cubicBezTo>
                  <a:cubicBezTo>
                    <a:pt x="6" y="3"/>
                    <a:pt x="5" y="5"/>
                    <a:pt x="5" y="7"/>
                  </a:cubicBezTo>
                  <a:cubicBezTo>
                    <a:pt x="5" y="9"/>
                    <a:pt x="7" y="10"/>
                    <a:pt x="11" y="12"/>
                  </a:cubicBezTo>
                  <a:cubicBezTo>
                    <a:pt x="17" y="13"/>
                    <a:pt x="18" y="15"/>
                    <a:pt x="19" y="17"/>
                  </a:cubicBezTo>
                  <a:cubicBezTo>
                    <a:pt x="20" y="20"/>
                    <a:pt x="20" y="26"/>
                    <a:pt x="12" y="27"/>
                  </a:cubicBezTo>
                  <a:cubicBezTo>
                    <a:pt x="8" y="27"/>
                    <a:pt x="6" y="27"/>
                    <a:pt x="4" y="27"/>
                  </a:cubicBezTo>
                  <a:cubicBezTo>
                    <a:pt x="4" y="26"/>
                    <a:pt x="3" y="22"/>
                    <a:pt x="3" y="21"/>
                  </a:cubicBezTo>
                  <a:cubicBezTo>
                    <a:pt x="3" y="20"/>
                    <a:pt x="4" y="20"/>
                    <a:pt x="5" y="20"/>
                  </a:cubicBezTo>
                  <a:cubicBezTo>
                    <a:pt x="5" y="21"/>
                    <a:pt x="6" y="25"/>
                    <a:pt x="11" y="24"/>
                  </a:cubicBezTo>
                  <a:cubicBezTo>
                    <a:pt x="15" y="24"/>
                    <a:pt x="15" y="21"/>
                    <a:pt x="15" y="20"/>
                  </a:cubicBezTo>
                  <a:cubicBezTo>
                    <a:pt x="14" y="18"/>
                    <a:pt x="13" y="18"/>
                    <a:pt x="9" y="16"/>
                  </a:cubicBezTo>
                  <a:cubicBezTo>
                    <a:pt x="5" y="15"/>
                    <a:pt x="1" y="14"/>
                    <a:pt x="1" y="9"/>
                  </a:cubicBezTo>
                  <a:cubicBezTo>
                    <a:pt x="0" y="5"/>
                    <a:pt x="3" y="1"/>
                    <a:pt x="9" y="0"/>
                  </a:cubicBezTo>
                  <a:cubicBezTo>
                    <a:pt x="14" y="0"/>
                    <a:pt x="17" y="1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7" name="Freeform 248"/>
            <p:cNvSpPr>
              <a:spLocks/>
            </p:cNvSpPr>
            <p:nvPr/>
          </p:nvSpPr>
          <p:spPr bwMode="auto">
            <a:xfrm>
              <a:off x="18154" y="1512"/>
              <a:ext cx="84" cy="84"/>
            </a:xfrm>
            <a:custGeom>
              <a:avLst/>
              <a:gdLst>
                <a:gd name="T0" fmla="*/ 28 w 28"/>
                <a:gd name="T1" fmla="*/ 12 h 28"/>
                <a:gd name="T2" fmla="*/ 24 w 28"/>
                <a:gd name="T3" fmla="*/ 16 h 28"/>
                <a:gd name="T4" fmla="*/ 22 w 28"/>
                <a:gd name="T5" fmla="*/ 15 h 28"/>
                <a:gd name="T6" fmla="*/ 23 w 28"/>
                <a:gd name="T7" fmla="*/ 6 h 28"/>
                <a:gd name="T8" fmla="*/ 17 w 28"/>
                <a:gd name="T9" fmla="*/ 5 h 28"/>
                <a:gd name="T10" fmla="*/ 16 w 28"/>
                <a:gd name="T11" fmla="*/ 13 h 28"/>
                <a:gd name="T12" fmla="*/ 16 w 28"/>
                <a:gd name="T13" fmla="*/ 22 h 28"/>
                <a:gd name="T14" fmla="*/ 4 w 28"/>
                <a:gd name="T15" fmla="*/ 21 h 28"/>
                <a:gd name="T16" fmla="*/ 0 w 28"/>
                <a:gd name="T17" fmla="*/ 15 h 28"/>
                <a:gd name="T18" fmla="*/ 4 w 28"/>
                <a:gd name="T19" fmla="*/ 11 h 28"/>
                <a:gd name="T20" fmla="*/ 5 w 28"/>
                <a:gd name="T21" fmla="*/ 13 h 28"/>
                <a:gd name="T22" fmla="*/ 5 w 28"/>
                <a:gd name="T23" fmla="*/ 19 h 28"/>
                <a:gd name="T24" fmla="*/ 11 w 28"/>
                <a:gd name="T25" fmla="*/ 20 h 28"/>
                <a:gd name="T26" fmla="*/ 11 w 28"/>
                <a:gd name="T27" fmla="*/ 13 h 28"/>
                <a:gd name="T28" fmla="*/ 12 w 28"/>
                <a:gd name="T29" fmla="*/ 3 h 28"/>
                <a:gd name="T30" fmla="*/ 24 w 28"/>
                <a:gd name="T31" fmla="*/ 4 h 28"/>
                <a:gd name="T32" fmla="*/ 28 w 28"/>
                <a:gd name="T3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8">
                  <a:moveTo>
                    <a:pt x="28" y="12"/>
                  </a:moveTo>
                  <a:cubicBezTo>
                    <a:pt x="27" y="14"/>
                    <a:pt x="25" y="15"/>
                    <a:pt x="24" y="16"/>
                  </a:cubicBezTo>
                  <a:cubicBezTo>
                    <a:pt x="23" y="16"/>
                    <a:pt x="23" y="16"/>
                    <a:pt x="22" y="15"/>
                  </a:cubicBezTo>
                  <a:cubicBezTo>
                    <a:pt x="23" y="13"/>
                    <a:pt x="26" y="10"/>
                    <a:pt x="23" y="6"/>
                  </a:cubicBezTo>
                  <a:cubicBezTo>
                    <a:pt x="21" y="4"/>
                    <a:pt x="18" y="4"/>
                    <a:pt x="17" y="5"/>
                  </a:cubicBezTo>
                  <a:cubicBezTo>
                    <a:pt x="15" y="7"/>
                    <a:pt x="15" y="9"/>
                    <a:pt x="16" y="13"/>
                  </a:cubicBezTo>
                  <a:cubicBezTo>
                    <a:pt x="18" y="18"/>
                    <a:pt x="17" y="21"/>
                    <a:pt x="16" y="22"/>
                  </a:cubicBezTo>
                  <a:cubicBezTo>
                    <a:pt x="14" y="25"/>
                    <a:pt x="9" y="28"/>
                    <a:pt x="4" y="21"/>
                  </a:cubicBezTo>
                  <a:cubicBezTo>
                    <a:pt x="1" y="18"/>
                    <a:pt x="1" y="17"/>
                    <a:pt x="0" y="15"/>
                  </a:cubicBezTo>
                  <a:cubicBezTo>
                    <a:pt x="0" y="15"/>
                    <a:pt x="3" y="12"/>
                    <a:pt x="4" y="11"/>
                  </a:cubicBezTo>
                  <a:cubicBezTo>
                    <a:pt x="5" y="11"/>
                    <a:pt x="5" y="12"/>
                    <a:pt x="5" y="13"/>
                  </a:cubicBezTo>
                  <a:cubicBezTo>
                    <a:pt x="5" y="13"/>
                    <a:pt x="2" y="16"/>
                    <a:pt x="5" y="19"/>
                  </a:cubicBezTo>
                  <a:cubicBezTo>
                    <a:pt x="8" y="23"/>
                    <a:pt x="10" y="21"/>
                    <a:pt x="11" y="20"/>
                  </a:cubicBezTo>
                  <a:cubicBezTo>
                    <a:pt x="13" y="19"/>
                    <a:pt x="12" y="18"/>
                    <a:pt x="11" y="13"/>
                  </a:cubicBezTo>
                  <a:cubicBezTo>
                    <a:pt x="10" y="10"/>
                    <a:pt x="9" y="6"/>
                    <a:pt x="12" y="3"/>
                  </a:cubicBezTo>
                  <a:cubicBezTo>
                    <a:pt x="16" y="0"/>
                    <a:pt x="21" y="0"/>
                    <a:pt x="24" y="4"/>
                  </a:cubicBezTo>
                  <a:cubicBezTo>
                    <a:pt x="28" y="8"/>
                    <a:pt x="28" y="12"/>
                    <a:pt x="2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8" name="Freeform 249"/>
            <p:cNvSpPr>
              <a:spLocks/>
            </p:cNvSpPr>
            <p:nvPr/>
          </p:nvSpPr>
          <p:spPr bwMode="auto">
            <a:xfrm>
              <a:off x="18313" y="746"/>
              <a:ext cx="69" cy="83"/>
            </a:xfrm>
            <a:custGeom>
              <a:avLst/>
              <a:gdLst>
                <a:gd name="T0" fmla="*/ 12 w 23"/>
                <a:gd name="T1" fmla="*/ 28 h 28"/>
                <a:gd name="T2" fmla="*/ 11 w 23"/>
                <a:gd name="T3" fmla="*/ 26 h 28"/>
                <a:gd name="T4" fmla="*/ 12 w 23"/>
                <a:gd name="T5" fmla="*/ 25 h 28"/>
                <a:gd name="T6" fmla="*/ 12 w 23"/>
                <a:gd name="T7" fmla="*/ 19 h 28"/>
                <a:gd name="T8" fmla="*/ 7 w 23"/>
                <a:gd name="T9" fmla="*/ 10 h 28"/>
                <a:gd name="T10" fmla="*/ 2 w 23"/>
                <a:gd name="T11" fmla="*/ 7 h 28"/>
                <a:gd name="T12" fmla="*/ 1 w 23"/>
                <a:gd name="T13" fmla="*/ 7 h 28"/>
                <a:gd name="T14" fmla="*/ 0 w 23"/>
                <a:gd name="T15" fmla="*/ 6 h 28"/>
                <a:gd name="T16" fmla="*/ 11 w 23"/>
                <a:gd name="T17" fmla="*/ 0 h 28"/>
                <a:gd name="T18" fmla="*/ 12 w 23"/>
                <a:gd name="T19" fmla="*/ 2 h 28"/>
                <a:gd name="T20" fmla="*/ 11 w 23"/>
                <a:gd name="T21" fmla="*/ 2 h 28"/>
                <a:gd name="T22" fmla="*/ 11 w 23"/>
                <a:gd name="T23" fmla="*/ 8 h 28"/>
                <a:gd name="T24" fmla="*/ 16 w 23"/>
                <a:gd name="T25" fmla="*/ 17 h 28"/>
                <a:gd name="T26" fmla="*/ 20 w 23"/>
                <a:gd name="T27" fmla="*/ 21 h 28"/>
                <a:gd name="T28" fmla="*/ 22 w 23"/>
                <a:gd name="T29" fmla="*/ 20 h 28"/>
                <a:gd name="T30" fmla="*/ 23 w 23"/>
                <a:gd name="T31" fmla="*/ 22 h 28"/>
                <a:gd name="T32" fmla="*/ 12 w 23"/>
                <a:gd name="T3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8">
                  <a:moveTo>
                    <a:pt x="12" y="28"/>
                  </a:moveTo>
                  <a:cubicBezTo>
                    <a:pt x="11" y="28"/>
                    <a:pt x="11" y="27"/>
                    <a:pt x="11" y="26"/>
                  </a:cubicBezTo>
                  <a:cubicBezTo>
                    <a:pt x="11" y="26"/>
                    <a:pt x="12" y="26"/>
                    <a:pt x="12" y="25"/>
                  </a:cubicBezTo>
                  <a:cubicBezTo>
                    <a:pt x="14" y="24"/>
                    <a:pt x="14" y="23"/>
                    <a:pt x="12" y="19"/>
                  </a:cubicBezTo>
                  <a:cubicBezTo>
                    <a:pt x="10" y="17"/>
                    <a:pt x="8" y="12"/>
                    <a:pt x="7" y="10"/>
                  </a:cubicBezTo>
                  <a:cubicBezTo>
                    <a:pt x="6" y="8"/>
                    <a:pt x="5" y="6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3"/>
                    <a:pt x="8" y="1"/>
                    <a:pt x="11" y="0"/>
                  </a:cubicBezTo>
                  <a:cubicBezTo>
                    <a:pt x="12" y="0"/>
                    <a:pt x="12" y="1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4"/>
                    <a:pt x="10" y="6"/>
                    <a:pt x="11" y="8"/>
                  </a:cubicBezTo>
                  <a:cubicBezTo>
                    <a:pt x="13" y="11"/>
                    <a:pt x="15" y="15"/>
                    <a:pt x="16" y="17"/>
                  </a:cubicBezTo>
                  <a:cubicBezTo>
                    <a:pt x="18" y="21"/>
                    <a:pt x="18" y="22"/>
                    <a:pt x="20" y="21"/>
                  </a:cubicBezTo>
                  <a:cubicBezTo>
                    <a:pt x="21" y="21"/>
                    <a:pt x="21" y="21"/>
                    <a:pt x="22" y="20"/>
                  </a:cubicBezTo>
                  <a:cubicBezTo>
                    <a:pt x="22" y="21"/>
                    <a:pt x="23" y="22"/>
                    <a:pt x="23" y="22"/>
                  </a:cubicBezTo>
                  <a:cubicBezTo>
                    <a:pt x="20" y="24"/>
                    <a:pt x="15" y="26"/>
                    <a:pt x="1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39" name="Freeform 250"/>
            <p:cNvSpPr>
              <a:spLocks/>
            </p:cNvSpPr>
            <p:nvPr/>
          </p:nvSpPr>
          <p:spPr bwMode="auto">
            <a:xfrm>
              <a:off x="18382" y="713"/>
              <a:ext cx="71" cy="87"/>
            </a:xfrm>
            <a:custGeom>
              <a:avLst/>
              <a:gdLst>
                <a:gd name="T0" fmla="*/ 8 w 24"/>
                <a:gd name="T1" fmla="*/ 28 h 29"/>
                <a:gd name="T2" fmla="*/ 5 w 24"/>
                <a:gd name="T3" fmla="*/ 23 h 29"/>
                <a:gd name="T4" fmla="*/ 7 w 24"/>
                <a:gd name="T5" fmla="*/ 22 h 29"/>
                <a:gd name="T6" fmla="*/ 15 w 24"/>
                <a:gd name="T7" fmla="*/ 25 h 29"/>
                <a:gd name="T8" fmla="*/ 18 w 24"/>
                <a:gd name="T9" fmla="*/ 20 h 29"/>
                <a:gd name="T10" fmla="*/ 11 w 24"/>
                <a:gd name="T11" fmla="*/ 17 h 29"/>
                <a:gd name="T12" fmla="*/ 2 w 24"/>
                <a:gd name="T13" fmla="*/ 13 h 29"/>
                <a:gd name="T14" fmla="*/ 8 w 24"/>
                <a:gd name="T15" fmla="*/ 2 h 29"/>
                <a:gd name="T16" fmla="*/ 15 w 24"/>
                <a:gd name="T17" fmla="*/ 0 h 29"/>
                <a:gd name="T18" fmla="*/ 17 w 24"/>
                <a:gd name="T19" fmla="*/ 6 h 29"/>
                <a:gd name="T20" fmla="*/ 15 w 24"/>
                <a:gd name="T21" fmla="*/ 7 h 29"/>
                <a:gd name="T22" fmla="*/ 9 w 24"/>
                <a:gd name="T23" fmla="*/ 4 h 29"/>
                <a:gd name="T24" fmla="*/ 6 w 24"/>
                <a:gd name="T25" fmla="*/ 9 h 29"/>
                <a:gd name="T26" fmla="*/ 13 w 24"/>
                <a:gd name="T27" fmla="*/ 12 h 29"/>
                <a:gd name="T28" fmla="*/ 22 w 24"/>
                <a:gd name="T29" fmla="*/ 17 h 29"/>
                <a:gd name="T30" fmla="*/ 16 w 24"/>
                <a:gd name="T31" fmla="*/ 27 h 29"/>
                <a:gd name="T32" fmla="*/ 8 w 24"/>
                <a:gd name="T33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29">
                  <a:moveTo>
                    <a:pt x="8" y="28"/>
                  </a:moveTo>
                  <a:cubicBezTo>
                    <a:pt x="7" y="26"/>
                    <a:pt x="6" y="24"/>
                    <a:pt x="5" y="23"/>
                  </a:cubicBezTo>
                  <a:cubicBezTo>
                    <a:pt x="5" y="22"/>
                    <a:pt x="6" y="21"/>
                    <a:pt x="7" y="22"/>
                  </a:cubicBezTo>
                  <a:cubicBezTo>
                    <a:pt x="9" y="23"/>
                    <a:pt x="10" y="27"/>
                    <a:pt x="15" y="25"/>
                  </a:cubicBezTo>
                  <a:cubicBezTo>
                    <a:pt x="18" y="24"/>
                    <a:pt x="19" y="22"/>
                    <a:pt x="18" y="20"/>
                  </a:cubicBezTo>
                  <a:cubicBezTo>
                    <a:pt x="18" y="18"/>
                    <a:pt x="15" y="17"/>
                    <a:pt x="11" y="17"/>
                  </a:cubicBezTo>
                  <a:cubicBezTo>
                    <a:pt x="6" y="16"/>
                    <a:pt x="4" y="15"/>
                    <a:pt x="2" y="13"/>
                  </a:cubicBezTo>
                  <a:cubicBezTo>
                    <a:pt x="1" y="11"/>
                    <a:pt x="0" y="5"/>
                    <a:pt x="8" y="2"/>
                  </a:cubicBezTo>
                  <a:cubicBezTo>
                    <a:pt x="11" y="1"/>
                    <a:pt x="14" y="1"/>
                    <a:pt x="15" y="0"/>
                  </a:cubicBezTo>
                  <a:cubicBezTo>
                    <a:pt x="15" y="1"/>
                    <a:pt x="17" y="4"/>
                    <a:pt x="17" y="6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5" y="6"/>
                    <a:pt x="13" y="3"/>
                    <a:pt x="9" y="4"/>
                  </a:cubicBezTo>
                  <a:cubicBezTo>
                    <a:pt x="5" y="5"/>
                    <a:pt x="5" y="8"/>
                    <a:pt x="6" y="9"/>
                  </a:cubicBezTo>
                  <a:cubicBezTo>
                    <a:pt x="7" y="11"/>
                    <a:pt x="8" y="11"/>
                    <a:pt x="13" y="12"/>
                  </a:cubicBezTo>
                  <a:cubicBezTo>
                    <a:pt x="16" y="12"/>
                    <a:pt x="20" y="12"/>
                    <a:pt x="22" y="17"/>
                  </a:cubicBezTo>
                  <a:cubicBezTo>
                    <a:pt x="24" y="21"/>
                    <a:pt x="21" y="25"/>
                    <a:pt x="16" y="27"/>
                  </a:cubicBezTo>
                  <a:cubicBezTo>
                    <a:pt x="11" y="29"/>
                    <a:pt x="8" y="28"/>
                    <a:pt x="8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0" name="Freeform 251"/>
            <p:cNvSpPr>
              <a:spLocks/>
            </p:cNvSpPr>
            <p:nvPr/>
          </p:nvSpPr>
          <p:spPr bwMode="auto">
            <a:xfrm>
              <a:off x="18241" y="785"/>
              <a:ext cx="81" cy="83"/>
            </a:xfrm>
            <a:custGeom>
              <a:avLst/>
              <a:gdLst>
                <a:gd name="T0" fmla="*/ 14 w 27"/>
                <a:gd name="T1" fmla="*/ 28 h 28"/>
                <a:gd name="T2" fmla="*/ 10 w 27"/>
                <a:gd name="T3" fmla="*/ 24 h 28"/>
                <a:gd name="T4" fmla="*/ 12 w 27"/>
                <a:gd name="T5" fmla="*/ 22 h 28"/>
                <a:gd name="T6" fmla="*/ 20 w 27"/>
                <a:gd name="T7" fmla="*/ 23 h 28"/>
                <a:gd name="T8" fmla="*/ 22 w 27"/>
                <a:gd name="T9" fmla="*/ 18 h 28"/>
                <a:gd name="T10" fmla="*/ 14 w 27"/>
                <a:gd name="T11" fmla="*/ 16 h 28"/>
                <a:gd name="T12" fmla="*/ 5 w 27"/>
                <a:gd name="T13" fmla="*/ 15 h 28"/>
                <a:gd name="T14" fmla="*/ 7 w 27"/>
                <a:gd name="T15" fmla="*/ 3 h 28"/>
                <a:gd name="T16" fmla="*/ 13 w 27"/>
                <a:gd name="T17" fmla="*/ 0 h 28"/>
                <a:gd name="T18" fmla="*/ 17 w 27"/>
                <a:gd name="T19" fmla="*/ 4 h 28"/>
                <a:gd name="T20" fmla="*/ 15 w 27"/>
                <a:gd name="T21" fmla="*/ 5 h 28"/>
                <a:gd name="T22" fmla="*/ 9 w 27"/>
                <a:gd name="T23" fmla="*/ 5 h 28"/>
                <a:gd name="T24" fmla="*/ 7 w 27"/>
                <a:gd name="T25" fmla="*/ 10 h 28"/>
                <a:gd name="T26" fmla="*/ 14 w 27"/>
                <a:gd name="T27" fmla="*/ 11 h 28"/>
                <a:gd name="T28" fmla="*/ 25 w 27"/>
                <a:gd name="T29" fmla="*/ 13 h 28"/>
                <a:gd name="T30" fmla="*/ 22 w 27"/>
                <a:gd name="T31" fmla="*/ 25 h 28"/>
                <a:gd name="T32" fmla="*/ 14 w 27"/>
                <a:gd name="T3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cubicBezTo>
                    <a:pt x="12" y="27"/>
                    <a:pt x="11" y="25"/>
                    <a:pt x="10" y="24"/>
                  </a:cubicBezTo>
                  <a:cubicBezTo>
                    <a:pt x="10" y="23"/>
                    <a:pt x="11" y="22"/>
                    <a:pt x="12" y="22"/>
                  </a:cubicBezTo>
                  <a:cubicBezTo>
                    <a:pt x="14" y="23"/>
                    <a:pt x="16" y="26"/>
                    <a:pt x="20" y="23"/>
                  </a:cubicBezTo>
                  <a:cubicBezTo>
                    <a:pt x="23" y="21"/>
                    <a:pt x="23" y="19"/>
                    <a:pt x="22" y="18"/>
                  </a:cubicBezTo>
                  <a:cubicBezTo>
                    <a:pt x="21" y="15"/>
                    <a:pt x="18" y="15"/>
                    <a:pt x="14" y="16"/>
                  </a:cubicBezTo>
                  <a:cubicBezTo>
                    <a:pt x="9" y="17"/>
                    <a:pt x="6" y="17"/>
                    <a:pt x="5" y="15"/>
                  </a:cubicBezTo>
                  <a:cubicBezTo>
                    <a:pt x="3" y="13"/>
                    <a:pt x="0" y="8"/>
                    <a:pt x="7" y="3"/>
                  </a:cubicBezTo>
                  <a:cubicBezTo>
                    <a:pt x="10" y="1"/>
                    <a:pt x="12" y="0"/>
                    <a:pt x="13" y="0"/>
                  </a:cubicBezTo>
                  <a:cubicBezTo>
                    <a:pt x="14" y="0"/>
                    <a:pt x="16" y="3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2" y="2"/>
                    <a:pt x="9" y="5"/>
                  </a:cubicBezTo>
                  <a:cubicBezTo>
                    <a:pt x="5" y="7"/>
                    <a:pt x="6" y="9"/>
                    <a:pt x="7" y="10"/>
                  </a:cubicBezTo>
                  <a:cubicBezTo>
                    <a:pt x="8" y="12"/>
                    <a:pt x="10" y="12"/>
                    <a:pt x="14" y="11"/>
                  </a:cubicBezTo>
                  <a:cubicBezTo>
                    <a:pt x="18" y="10"/>
                    <a:pt x="22" y="9"/>
                    <a:pt x="25" y="13"/>
                  </a:cubicBezTo>
                  <a:cubicBezTo>
                    <a:pt x="27" y="17"/>
                    <a:pt x="26" y="22"/>
                    <a:pt x="22" y="25"/>
                  </a:cubicBezTo>
                  <a:cubicBezTo>
                    <a:pt x="17" y="28"/>
                    <a:pt x="14" y="28"/>
                    <a:pt x="1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1" name="Freeform 252"/>
            <p:cNvSpPr>
              <a:spLocks/>
            </p:cNvSpPr>
            <p:nvPr/>
          </p:nvSpPr>
          <p:spPr bwMode="auto">
            <a:xfrm>
              <a:off x="18962" y="1416"/>
              <a:ext cx="108" cy="117"/>
            </a:xfrm>
            <a:custGeom>
              <a:avLst/>
              <a:gdLst>
                <a:gd name="T0" fmla="*/ 13 w 36"/>
                <a:gd name="T1" fmla="*/ 0 h 39"/>
                <a:gd name="T2" fmla="*/ 15 w 36"/>
                <a:gd name="T3" fmla="*/ 1 h 39"/>
                <a:gd name="T4" fmla="*/ 14 w 36"/>
                <a:gd name="T5" fmla="*/ 2 h 39"/>
                <a:gd name="T6" fmla="*/ 18 w 36"/>
                <a:gd name="T7" fmla="*/ 7 h 39"/>
                <a:gd name="T8" fmla="*/ 28 w 36"/>
                <a:gd name="T9" fmla="*/ 11 h 39"/>
                <a:gd name="T10" fmla="*/ 33 w 36"/>
                <a:gd name="T11" fmla="*/ 11 h 39"/>
                <a:gd name="T12" fmla="*/ 34 w 36"/>
                <a:gd name="T13" fmla="*/ 10 h 39"/>
                <a:gd name="T14" fmla="*/ 36 w 36"/>
                <a:gd name="T15" fmla="*/ 11 h 39"/>
                <a:gd name="T16" fmla="*/ 33 w 36"/>
                <a:gd name="T17" fmla="*/ 18 h 39"/>
                <a:gd name="T18" fmla="*/ 32 w 36"/>
                <a:gd name="T19" fmla="*/ 19 h 39"/>
                <a:gd name="T20" fmla="*/ 30 w 36"/>
                <a:gd name="T21" fmla="*/ 19 h 39"/>
                <a:gd name="T22" fmla="*/ 8 w 36"/>
                <a:gd name="T23" fmla="*/ 24 h 39"/>
                <a:gd name="T24" fmla="*/ 17 w 36"/>
                <a:gd name="T25" fmla="*/ 30 h 39"/>
                <a:gd name="T26" fmla="*/ 23 w 36"/>
                <a:gd name="T27" fmla="*/ 31 h 39"/>
                <a:gd name="T28" fmla="*/ 24 w 36"/>
                <a:gd name="T29" fmla="*/ 29 h 39"/>
                <a:gd name="T30" fmla="*/ 26 w 36"/>
                <a:gd name="T31" fmla="*/ 31 h 39"/>
                <a:gd name="T32" fmla="*/ 20 w 36"/>
                <a:gd name="T33" fmla="*/ 39 h 39"/>
                <a:gd name="T34" fmla="*/ 18 w 36"/>
                <a:gd name="T35" fmla="*/ 38 h 39"/>
                <a:gd name="T36" fmla="*/ 19 w 36"/>
                <a:gd name="T37" fmla="*/ 37 h 39"/>
                <a:gd name="T38" fmla="*/ 16 w 36"/>
                <a:gd name="T39" fmla="*/ 32 h 39"/>
                <a:gd name="T40" fmla="*/ 1 w 36"/>
                <a:gd name="T41" fmla="*/ 23 h 39"/>
                <a:gd name="T42" fmla="*/ 1 w 36"/>
                <a:gd name="T43" fmla="*/ 21 h 39"/>
                <a:gd name="T44" fmla="*/ 29 w 36"/>
                <a:gd name="T45" fmla="*/ 14 h 39"/>
                <a:gd name="T46" fmla="*/ 17 w 36"/>
                <a:gd name="T47" fmla="*/ 9 h 39"/>
                <a:gd name="T48" fmla="*/ 11 w 36"/>
                <a:gd name="T49" fmla="*/ 9 h 39"/>
                <a:gd name="T50" fmla="*/ 11 w 36"/>
                <a:gd name="T51" fmla="*/ 10 h 39"/>
                <a:gd name="T52" fmla="*/ 9 w 36"/>
                <a:gd name="T53" fmla="*/ 9 h 39"/>
                <a:gd name="T54" fmla="*/ 13 w 36"/>
                <a:gd name="T5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" h="39">
                  <a:moveTo>
                    <a:pt x="13" y="0"/>
                  </a:moveTo>
                  <a:cubicBezTo>
                    <a:pt x="14" y="0"/>
                    <a:pt x="15" y="0"/>
                    <a:pt x="15" y="1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4" y="4"/>
                    <a:pt x="15" y="5"/>
                    <a:pt x="18" y="7"/>
                  </a:cubicBezTo>
                  <a:cubicBezTo>
                    <a:pt x="21" y="8"/>
                    <a:pt x="25" y="10"/>
                    <a:pt x="28" y="11"/>
                  </a:cubicBezTo>
                  <a:cubicBezTo>
                    <a:pt x="30" y="12"/>
                    <a:pt x="32" y="13"/>
                    <a:pt x="33" y="11"/>
                  </a:cubicBezTo>
                  <a:cubicBezTo>
                    <a:pt x="33" y="11"/>
                    <a:pt x="34" y="11"/>
                    <a:pt x="34" y="10"/>
                  </a:cubicBezTo>
                  <a:cubicBezTo>
                    <a:pt x="35" y="10"/>
                    <a:pt x="35" y="10"/>
                    <a:pt x="36" y="11"/>
                  </a:cubicBezTo>
                  <a:cubicBezTo>
                    <a:pt x="35" y="12"/>
                    <a:pt x="34" y="16"/>
                    <a:pt x="33" y="18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19"/>
                    <a:pt x="31" y="19"/>
                    <a:pt x="30" y="19"/>
                  </a:cubicBezTo>
                  <a:cubicBezTo>
                    <a:pt x="29" y="19"/>
                    <a:pt x="10" y="23"/>
                    <a:pt x="8" y="24"/>
                  </a:cubicBezTo>
                  <a:cubicBezTo>
                    <a:pt x="10" y="25"/>
                    <a:pt x="16" y="29"/>
                    <a:pt x="17" y="30"/>
                  </a:cubicBezTo>
                  <a:cubicBezTo>
                    <a:pt x="20" y="32"/>
                    <a:pt x="21" y="33"/>
                    <a:pt x="23" y="31"/>
                  </a:cubicBezTo>
                  <a:cubicBezTo>
                    <a:pt x="23" y="30"/>
                    <a:pt x="24" y="30"/>
                    <a:pt x="24" y="29"/>
                  </a:cubicBezTo>
                  <a:cubicBezTo>
                    <a:pt x="25" y="29"/>
                    <a:pt x="25" y="30"/>
                    <a:pt x="26" y="31"/>
                  </a:cubicBezTo>
                  <a:cubicBezTo>
                    <a:pt x="24" y="34"/>
                    <a:pt x="21" y="37"/>
                    <a:pt x="20" y="39"/>
                  </a:cubicBezTo>
                  <a:cubicBezTo>
                    <a:pt x="19" y="39"/>
                    <a:pt x="18" y="39"/>
                    <a:pt x="18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5"/>
                    <a:pt x="19" y="35"/>
                    <a:pt x="16" y="32"/>
                  </a:cubicBezTo>
                  <a:cubicBezTo>
                    <a:pt x="13" y="31"/>
                    <a:pt x="2" y="23"/>
                    <a:pt x="1" y="23"/>
                  </a:cubicBezTo>
                  <a:cubicBezTo>
                    <a:pt x="1" y="22"/>
                    <a:pt x="0" y="21"/>
                    <a:pt x="1" y="21"/>
                  </a:cubicBezTo>
                  <a:cubicBezTo>
                    <a:pt x="5" y="20"/>
                    <a:pt x="27" y="15"/>
                    <a:pt x="29" y="14"/>
                  </a:cubicBezTo>
                  <a:cubicBezTo>
                    <a:pt x="27" y="14"/>
                    <a:pt x="19" y="10"/>
                    <a:pt x="17" y="9"/>
                  </a:cubicBezTo>
                  <a:cubicBezTo>
                    <a:pt x="13" y="7"/>
                    <a:pt x="12" y="7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0"/>
                    <a:pt x="9" y="10"/>
                    <a:pt x="9" y="9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2" name="Freeform 253"/>
            <p:cNvSpPr>
              <a:spLocks/>
            </p:cNvSpPr>
            <p:nvPr/>
          </p:nvSpPr>
          <p:spPr bwMode="auto">
            <a:xfrm>
              <a:off x="18043" y="1084"/>
              <a:ext cx="90" cy="108"/>
            </a:xfrm>
            <a:custGeom>
              <a:avLst/>
              <a:gdLst>
                <a:gd name="T0" fmla="*/ 25 w 30"/>
                <a:gd name="T1" fmla="*/ 36 h 36"/>
                <a:gd name="T2" fmla="*/ 23 w 30"/>
                <a:gd name="T3" fmla="*/ 36 h 36"/>
                <a:gd name="T4" fmla="*/ 23 w 30"/>
                <a:gd name="T5" fmla="*/ 34 h 36"/>
                <a:gd name="T6" fmla="*/ 18 w 30"/>
                <a:gd name="T7" fmla="*/ 31 h 36"/>
                <a:gd name="T8" fmla="*/ 8 w 30"/>
                <a:gd name="T9" fmla="*/ 30 h 36"/>
                <a:gd name="T10" fmla="*/ 2 w 30"/>
                <a:gd name="T11" fmla="*/ 32 h 36"/>
                <a:gd name="T12" fmla="*/ 2 w 30"/>
                <a:gd name="T13" fmla="*/ 33 h 36"/>
                <a:gd name="T14" fmla="*/ 0 w 30"/>
                <a:gd name="T15" fmla="*/ 33 h 36"/>
                <a:gd name="T16" fmla="*/ 1 w 30"/>
                <a:gd name="T17" fmla="*/ 25 h 36"/>
                <a:gd name="T18" fmla="*/ 1 w 30"/>
                <a:gd name="T19" fmla="*/ 24 h 36"/>
                <a:gd name="T20" fmla="*/ 3 w 30"/>
                <a:gd name="T21" fmla="*/ 23 h 36"/>
                <a:gd name="T22" fmla="*/ 22 w 30"/>
                <a:gd name="T23" fmla="*/ 11 h 36"/>
                <a:gd name="T24" fmla="*/ 11 w 30"/>
                <a:gd name="T25" fmla="*/ 9 h 36"/>
                <a:gd name="T26" fmla="*/ 6 w 30"/>
                <a:gd name="T27" fmla="*/ 10 h 36"/>
                <a:gd name="T28" fmla="*/ 5 w 30"/>
                <a:gd name="T29" fmla="*/ 11 h 36"/>
                <a:gd name="T30" fmla="*/ 3 w 30"/>
                <a:gd name="T31" fmla="*/ 11 h 36"/>
                <a:gd name="T32" fmla="*/ 6 w 30"/>
                <a:gd name="T33" fmla="*/ 1 h 36"/>
                <a:gd name="T34" fmla="*/ 8 w 30"/>
                <a:gd name="T35" fmla="*/ 1 h 36"/>
                <a:gd name="T36" fmla="*/ 7 w 30"/>
                <a:gd name="T37" fmla="*/ 3 h 36"/>
                <a:gd name="T38" fmla="*/ 12 w 30"/>
                <a:gd name="T39" fmla="*/ 6 h 36"/>
                <a:gd name="T40" fmla="*/ 29 w 30"/>
                <a:gd name="T41" fmla="*/ 10 h 36"/>
                <a:gd name="T42" fmla="*/ 30 w 30"/>
                <a:gd name="T43" fmla="*/ 12 h 36"/>
                <a:gd name="T44" fmla="*/ 6 w 30"/>
                <a:gd name="T45" fmla="*/ 27 h 36"/>
                <a:gd name="T46" fmla="*/ 18 w 30"/>
                <a:gd name="T47" fmla="*/ 29 h 36"/>
                <a:gd name="T48" fmla="*/ 24 w 30"/>
                <a:gd name="T49" fmla="*/ 27 h 36"/>
                <a:gd name="T50" fmla="*/ 24 w 30"/>
                <a:gd name="T51" fmla="*/ 25 h 36"/>
                <a:gd name="T52" fmla="*/ 26 w 30"/>
                <a:gd name="T53" fmla="*/ 26 h 36"/>
                <a:gd name="T54" fmla="*/ 25 w 30"/>
                <a:gd name="T5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" h="36">
                  <a:moveTo>
                    <a:pt x="25" y="36"/>
                  </a:moveTo>
                  <a:cubicBezTo>
                    <a:pt x="24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4"/>
                  </a:cubicBezTo>
                  <a:cubicBezTo>
                    <a:pt x="23" y="32"/>
                    <a:pt x="22" y="32"/>
                    <a:pt x="18" y="31"/>
                  </a:cubicBezTo>
                  <a:cubicBezTo>
                    <a:pt x="15" y="31"/>
                    <a:pt x="10" y="30"/>
                    <a:pt x="8" y="30"/>
                  </a:cubicBezTo>
                  <a:cubicBezTo>
                    <a:pt x="5" y="30"/>
                    <a:pt x="3" y="29"/>
                    <a:pt x="2" y="32"/>
                  </a:cubicBezTo>
                  <a:cubicBezTo>
                    <a:pt x="2" y="32"/>
                    <a:pt x="2" y="32"/>
                    <a:pt x="2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0" y="31"/>
                    <a:pt x="0" y="27"/>
                    <a:pt x="1" y="25"/>
                  </a:cubicBezTo>
                  <a:cubicBezTo>
                    <a:pt x="1" y="25"/>
                    <a:pt x="1" y="25"/>
                    <a:pt x="1" y="24"/>
                  </a:cubicBezTo>
                  <a:cubicBezTo>
                    <a:pt x="1" y="24"/>
                    <a:pt x="2" y="24"/>
                    <a:pt x="3" y="23"/>
                  </a:cubicBezTo>
                  <a:cubicBezTo>
                    <a:pt x="4" y="23"/>
                    <a:pt x="20" y="13"/>
                    <a:pt x="22" y="11"/>
                  </a:cubicBezTo>
                  <a:cubicBezTo>
                    <a:pt x="20" y="11"/>
                    <a:pt x="13" y="9"/>
                    <a:pt x="11" y="9"/>
                  </a:cubicBezTo>
                  <a:cubicBezTo>
                    <a:pt x="8" y="8"/>
                    <a:pt x="6" y="8"/>
                    <a:pt x="6" y="10"/>
                  </a:cubicBezTo>
                  <a:cubicBezTo>
                    <a:pt x="6" y="11"/>
                    <a:pt x="5" y="11"/>
                    <a:pt x="5" y="11"/>
                  </a:cubicBezTo>
                  <a:cubicBezTo>
                    <a:pt x="5" y="12"/>
                    <a:pt x="4" y="12"/>
                    <a:pt x="3" y="11"/>
                  </a:cubicBezTo>
                  <a:cubicBezTo>
                    <a:pt x="4" y="7"/>
                    <a:pt x="5" y="3"/>
                    <a:pt x="6" y="1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7" y="4"/>
                    <a:pt x="8" y="5"/>
                    <a:pt x="12" y="6"/>
                  </a:cubicBezTo>
                  <a:cubicBezTo>
                    <a:pt x="15" y="7"/>
                    <a:pt x="28" y="10"/>
                    <a:pt x="29" y="10"/>
                  </a:cubicBezTo>
                  <a:cubicBezTo>
                    <a:pt x="30" y="11"/>
                    <a:pt x="30" y="11"/>
                    <a:pt x="30" y="12"/>
                  </a:cubicBezTo>
                  <a:cubicBezTo>
                    <a:pt x="26" y="14"/>
                    <a:pt x="7" y="27"/>
                    <a:pt x="6" y="27"/>
                  </a:cubicBezTo>
                  <a:cubicBezTo>
                    <a:pt x="7" y="28"/>
                    <a:pt x="16" y="28"/>
                    <a:pt x="18" y="29"/>
                  </a:cubicBezTo>
                  <a:cubicBezTo>
                    <a:pt x="22" y="29"/>
                    <a:pt x="23" y="28"/>
                    <a:pt x="24" y="27"/>
                  </a:cubicBezTo>
                  <a:cubicBezTo>
                    <a:pt x="24" y="26"/>
                    <a:pt x="24" y="26"/>
                    <a:pt x="24" y="25"/>
                  </a:cubicBezTo>
                  <a:cubicBezTo>
                    <a:pt x="25" y="25"/>
                    <a:pt x="26" y="25"/>
                    <a:pt x="26" y="26"/>
                  </a:cubicBezTo>
                  <a:cubicBezTo>
                    <a:pt x="26" y="28"/>
                    <a:pt x="25" y="34"/>
                    <a:pt x="25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3" name="Freeform 254"/>
            <p:cNvSpPr>
              <a:spLocks/>
            </p:cNvSpPr>
            <p:nvPr/>
          </p:nvSpPr>
          <p:spPr bwMode="auto">
            <a:xfrm>
              <a:off x="18151" y="832"/>
              <a:ext cx="111" cy="120"/>
            </a:xfrm>
            <a:custGeom>
              <a:avLst/>
              <a:gdLst>
                <a:gd name="T0" fmla="*/ 20 w 37"/>
                <a:gd name="T1" fmla="*/ 40 h 40"/>
                <a:gd name="T2" fmla="*/ 18 w 37"/>
                <a:gd name="T3" fmla="*/ 39 h 40"/>
                <a:gd name="T4" fmla="*/ 19 w 37"/>
                <a:gd name="T5" fmla="*/ 38 h 40"/>
                <a:gd name="T6" fmla="*/ 16 w 37"/>
                <a:gd name="T7" fmla="*/ 32 h 40"/>
                <a:gd name="T8" fmla="*/ 8 w 37"/>
                <a:gd name="T9" fmla="*/ 26 h 40"/>
                <a:gd name="T10" fmla="*/ 2 w 37"/>
                <a:gd name="T11" fmla="*/ 24 h 40"/>
                <a:gd name="T12" fmla="*/ 2 w 37"/>
                <a:gd name="T13" fmla="*/ 25 h 40"/>
                <a:gd name="T14" fmla="*/ 0 w 37"/>
                <a:gd name="T15" fmla="*/ 24 h 40"/>
                <a:gd name="T16" fmla="*/ 4 w 37"/>
                <a:gd name="T17" fmla="*/ 18 h 40"/>
                <a:gd name="T18" fmla="*/ 5 w 37"/>
                <a:gd name="T19" fmla="*/ 17 h 40"/>
                <a:gd name="T20" fmla="*/ 8 w 37"/>
                <a:gd name="T21" fmla="*/ 17 h 40"/>
                <a:gd name="T22" fmla="*/ 30 w 37"/>
                <a:gd name="T23" fmla="*/ 18 h 40"/>
                <a:gd name="T24" fmla="*/ 22 w 37"/>
                <a:gd name="T25" fmla="*/ 10 h 40"/>
                <a:gd name="T26" fmla="*/ 17 w 37"/>
                <a:gd name="T27" fmla="*/ 8 h 40"/>
                <a:gd name="T28" fmla="*/ 16 w 37"/>
                <a:gd name="T29" fmla="*/ 9 h 40"/>
                <a:gd name="T30" fmla="*/ 14 w 37"/>
                <a:gd name="T31" fmla="*/ 7 h 40"/>
                <a:gd name="T32" fmla="*/ 22 w 37"/>
                <a:gd name="T33" fmla="*/ 0 h 40"/>
                <a:gd name="T34" fmla="*/ 23 w 37"/>
                <a:gd name="T35" fmla="*/ 2 h 40"/>
                <a:gd name="T36" fmla="*/ 22 w 37"/>
                <a:gd name="T37" fmla="*/ 2 h 40"/>
                <a:gd name="T38" fmla="*/ 24 w 37"/>
                <a:gd name="T39" fmla="*/ 8 h 40"/>
                <a:gd name="T40" fmla="*/ 37 w 37"/>
                <a:gd name="T41" fmla="*/ 21 h 40"/>
                <a:gd name="T42" fmla="*/ 36 w 37"/>
                <a:gd name="T43" fmla="*/ 22 h 40"/>
                <a:gd name="T44" fmla="*/ 8 w 37"/>
                <a:gd name="T45" fmla="*/ 22 h 40"/>
                <a:gd name="T46" fmla="*/ 18 w 37"/>
                <a:gd name="T47" fmla="*/ 30 h 40"/>
                <a:gd name="T48" fmla="*/ 23 w 37"/>
                <a:gd name="T49" fmla="*/ 32 h 40"/>
                <a:gd name="T50" fmla="*/ 24 w 37"/>
                <a:gd name="T51" fmla="*/ 31 h 40"/>
                <a:gd name="T52" fmla="*/ 26 w 37"/>
                <a:gd name="T53" fmla="*/ 32 h 40"/>
                <a:gd name="T54" fmla="*/ 20 w 37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" h="40">
                  <a:moveTo>
                    <a:pt x="20" y="40"/>
                  </a:moveTo>
                  <a:cubicBezTo>
                    <a:pt x="19" y="40"/>
                    <a:pt x="18" y="39"/>
                    <a:pt x="18" y="39"/>
                  </a:cubicBezTo>
                  <a:cubicBezTo>
                    <a:pt x="18" y="38"/>
                    <a:pt x="18" y="38"/>
                    <a:pt x="19" y="38"/>
                  </a:cubicBezTo>
                  <a:cubicBezTo>
                    <a:pt x="20" y="36"/>
                    <a:pt x="19" y="35"/>
                    <a:pt x="16" y="32"/>
                  </a:cubicBezTo>
                  <a:cubicBezTo>
                    <a:pt x="13" y="30"/>
                    <a:pt x="10" y="28"/>
                    <a:pt x="8" y="26"/>
                  </a:cubicBezTo>
                  <a:cubicBezTo>
                    <a:pt x="5" y="24"/>
                    <a:pt x="4" y="23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5"/>
                    <a:pt x="0" y="25"/>
                    <a:pt x="0" y="24"/>
                  </a:cubicBezTo>
                  <a:cubicBezTo>
                    <a:pt x="1" y="23"/>
                    <a:pt x="3" y="20"/>
                    <a:pt x="4" y="18"/>
                  </a:cubicBezTo>
                  <a:cubicBezTo>
                    <a:pt x="5" y="18"/>
                    <a:pt x="5" y="18"/>
                    <a:pt x="5" y="17"/>
                  </a:cubicBezTo>
                  <a:cubicBezTo>
                    <a:pt x="6" y="17"/>
                    <a:pt x="6" y="17"/>
                    <a:pt x="8" y="17"/>
                  </a:cubicBezTo>
                  <a:cubicBezTo>
                    <a:pt x="8" y="17"/>
                    <a:pt x="27" y="18"/>
                    <a:pt x="30" y="18"/>
                  </a:cubicBezTo>
                  <a:cubicBezTo>
                    <a:pt x="28" y="16"/>
                    <a:pt x="24" y="11"/>
                    <a:pt x="22" y="10"/>
                  </a:cubicBezTo>
                  <a:cubicBezTo>
                    <a:pt x="20" y="7"/>
                    <a:pt x="19" y="6"/>
                    <a:pt x="17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5" y="9"/>
                    <a:pt x="14" y="8"/>
                    <a:pt x="14" y="7"/>
                  </a:cubicBezTo>
                  <a:cubicBezTo>
                    <a:pt x="17" y="5"/>
                    <a:pt x="20" y="2"/>
                    <a:pt x="22" y="0"/>
                  </a:cubicBezTo>
                  <a:cubicBezTo>
                    <a:pt x="22" y="0"/>
                    <a:pt x="23" y="1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4"/>
                    <a:pt x="21" y="5"/>
                    <a:pt x="24" y="8"/>
                  </a:cubicBezTo>
                  <a:cubicBezTo>
                    <a:pt x="26" y="10"/>
                    <a:pt x="36" y="20"/>
                    <a:pt x="37" y="21"/>
                  </a:cubicBezTo>
                  <a:cubicBezTo>
                    <a:pt x="37" y="21"/>
                    <a:pt x="37" y="22"/>
                    <a:pt x="36" y="22"/>
                  </a:cubicBezTo>
                  <a:cubicBezTo>
                    <a:pt x="32" y="22"/>
                    <a:pt x="9" y="22"/>
                    <a:pt x="8" y="22"/>
                  </a:cubicBezTo>
                  <a:cubicBezTo>
                    <a:pt x="9" y="23"/>
                    <a:pt x="15" y="29"/>
                    <a:pt x="18" y="30"/>
                  </a:cubicBezTo>
                  <a:cubicBezTo>
                    <a:pt x="21" y="33"/>
                    <a:pt x="22" y="33"/>
                    <a:pt x="23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6" y="31"/>
                    <a:pt x="26" y="32"/>
                  </a:cubicBezTo>
                  <a:cubicBezTo>
                    <a:pt x="24" y="34"/>
                    <a:pt x="21" y="3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4" name="Freeform 255"/>
            <p:cNvSpPr>
              <a:spLocks/>
            </p:cNvSpPr>
            <p:nvPr/>
          </p:nvSpPr>
          <p:spPr bwMode="auto">
            <a:xfrm>
              <a:off x="18073" y="1383"/>
              <a:ext cx="105" cy="114"/>
            </a:xfrm>
            <a:custGeom>
              <a:avLst/>
              <a:gdLst>
                <a:gd name="T0" fmla="*/ 30 w 35"/>
                <a:gd name="T1" fmla="*/ 16 h 38"/>
                <a:gd name="T2" fmla="*/ 28 w 35"/>
                <a:gd name="T3" fmla="*/ 16 h 38"/>
                <a:gd name="T4" fmla="*/ 28 w 35"/>
                <a:gd name="T5" fmla="*/ 18 h 38"/>
                <a:gd name="T6" fmla="*/ 25 w 35"/>
                <a:gd name="T7" fmla="*/ 22 h 38"/>
                <a:gd name="T8" fmla="*/ 21 w 35"/>
                <a:gd name="T9" fmla="*/ 24 h 38"/>
                <a:gd name="T10" fmla="*/ 15 w 35"/>
                <a:gd name="T11" fmla="*/ 12 h 38"/>
                <a:gd name="T12" fmla="*/ 19 w 35"/>
                <a:gd name="T13" fmla="*/ 10 h 38"/>
                <a:gd name="T14" fmla="*/ 25 w 35"/>
                <a:gd name="T15" fmla="*/ 11 h 38"/>
                <a:gd name="T16" fmla="*/ 26 w 35"/>
                <a:gd name="T17" fmla="*/ 12 h 38"/>
                <a:gd name="T18" fmla="*/ 28 w 35"/>
                <a:gd name="T19" fmla="*/ 11 h 38"/>
                <a:gd name="T20" fmla="*/ 23 w 35"/>
                <a:gd name="T21" fmla="*/ 0 h 38"/>
                <a:gd name="T22" fmla="*/ 21 w 35"/>
                <a:gd name="T23" fmla="*/ 1 h 38"/>
                <a:gd name="T24" fmla="*/ 22 w 35"/>
                <a:gd name="T25" fmla="*/ 2 h 38"/>
                <a:gd name="T26" fmla="*/ 18 w 35"/>
                <a:gd name="T27" fmla="*/ 6 h 38"/>
                <a:gd name="T28" fmla="*/ 8 w 35"/>
                <a:gd name="T29" fmla="*/ 10 h 38"/>
                <a:gd name="T30" fmla="*/ 2 w 35"/>
                <a:gd name="T31" fmla="*/ 10 h 38"/>
                <a:gd name="T32" fmla="*/ 2 w 35"/>
                <a:gd name="T33" fmla="*/ 9 h 38"/>
                <a:gd name="T34" fmla="*/ 0 w 35"/>
                <a:gd name="T35" fmla="*/ 9 h 38"/>
                <a:gd name="T36" fmla="*/ 4 w 35"/>
                <a:gd name="T37" fmla="*/ 20 h 38"/>
                <a:gd name="T38" fmla="*/ 6 w 35"/>
                <a:gd name="T39" fmla="*/ 20 h 38"/>
                <a:gd name="T40" fmla="*/ 6 w 35"/>
                <a:gd name="T41" fmla="*/ 19 h 38"/>
                <a:gd name="T42" fmla="*/ 10 w 35"/>
                <a:gd name="T43" fmla="*/ 14 h 38"/>
                <a:gd name="T44" fmla="*/ 13 w 35"/>
                <a:gd name="T45" fmla="*/ 13 h 38"/>
                <a:gd name="T46" fmla="*/ 19 w 35"/>
                <a:gd name="T47" fmla="*/ 25 h 38"/>
                <a:gd name="T48" fmla="*/ 15 w 35"/>
                <a:gd name="T49" fmla="*/ 27 h 38"/>
                <a:gd name="T50" fmla="*/ 10 w 35"/>
                <a:gd name="T51" fmla="*/ 27 h 38"/>
                <a:gd name="T52" fmla="*/ 9 w 35"/>
                <a:gd name="T53" fmla="*/ 26 h 38"/>
                <a:gd name="T54" fmla="*/ 7 w 35"/>
                <a:gd name="T55" fmla="*/ 27 h 38"/>
                <a:gd name="T56" fmla="*/ 13 w 35"/>
                <a:gd name="T57" fmla="*/ 38 h 38"/>
                <a:gd name="T58" fmla="*/ 15 w 35"/>
                <a:gd name="T59" fmla="*/ 37 h 38"/>
                <a:gd name="T60" fmla="*/ 14 w 35"/>
                <a:gd name="T61" fmla="*/ 36 h 38"/>
                <a:gd name="T62" fmla="*/ 18 w 35"/>
                <a:gd name="T63" fmla="*/ 31 h 38"/>
                <a:gd name="T64" fmla="*/ 27 w 35"/>
                <a:gd name="T65" fmla="*/ 26 h 38"/>
                <a:gd name="T66" fmla="*/ 33 w 35"/>
                <a:gd name="T67" fmla="*/ 26 h 38"/>
                <a:gd name="T68" fmla="*/ 33 w 35"/>
                <a:gd name="T69" fmla="*/ 27 h 38"/>
                <a:gd name="T70" fmla="*/ 35 w 35"/>
                <a:gd name="T71" fmla="*/ 26 h 38"/>
                <a:gd name="T72" fmla="*/ 30 w 35"/>
                <a:gd name="T73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" h="38">
                  <a:moveTo>
                    <a:pt x="30" y="16"/>
                  </a:moveTo>
                  <a:cubicBezTo>
                    <a:pt x="29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8"/>
                  </a:cubicBezTo>
                  <a:cubicBezTo>
                    <a:pt x="29" y="20"/>
                    <a:pt x="28" y="20"/>
                    <a:pt x="25" y="22"/>
                  </a:cubicBezTo>
                  <a:cubicBezTo>
                    <a:pt x="24" y="23"/>
                    <a:pt x="22" y="23"/>
                    <a:pt x="21" y="24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1"/>
                    <a:pt x="18" y="11"/>
                    <a:pt x="19" y="10"/>
                  </a:cubicBezTo>
                  <a:cubicBezTo>
                    <a:pt x="23" y="9"/>
                    <a:pt x="24" y="9"/>
                    <a:pt x="25" y="11"/>
                  </a:cubicBezTo>
                  <a:cubicBezTo>
                    <a:pt x="25" y="11"/>
                    <a:pt x="25" y="11"/>
                    <a:pt x="26" y="12"/>
                  </a:cubicBezTo>
                  <a:cubicBezTo>
                    <a:pt x="26" y="12"/>
                    <a:pt x="27" y="11"/>
                    <a:pt x="28" y="11"/>
                  </a:cubicBezTo>
                  <a:cubicBezTo>
                    <a:pt x="26" y="8"/>
                    <a:pt x="24" y="3"/>
                    <a:pt x="23" y="0"/>
                  </a:cubicBezTo>
                  <a:cubicBezTo>
                    <a:pt x="23" y="0"/>
                    <a:pt x="21" y="0"/>
                    <a:pt x="21" y="1"/>
                  </a:cubicBezTo>
                  <a:cubicBezTo>
                    <a:pt x="21" y="1"/>
                    <a:pt x="21" y="2"/>
                    <a:pt x="22" y="2"/>
                  </a:cubicBezTo>
                  <a:cubicBezTo>
                    <a:pt x="22" y="4"/>
                    <a:pt x="21" y="5"/>
                    <a:pt x="18" y="6"/>
                  </a:cubicBezTo>
                  <a:cubicBezTo>
                    <a:pt x="16" y="7"/>
                    <a:pt x="11" y="9"/>
                    <a:pt x="8" y="10"/>
                  </a:cubicBezTo>
                  <a:cubicBezTo>
                    <a:pt x="5" y="11"/>
                    <a:pt x="3" y="12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1" y="12"/>
                    <a:pt x="2" y="16"/>
                    <a:pt x="4" y="20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6"/>
                    <a:pt x="7" y="16"/>
                    <a:pt x="10" y="14"/>
                  </a:cubicBezTo>
                  <a:cubicBezTo>
                    <a:pt x="10" y="14"/>
                    <a:pt x="12" y="14"/>
                    <a:pt x="13" y="1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6"/>
                    <a:pt x="16" y="26"/>
                    <a:pt x="15" y="27"/>
                  </a:cubicBezTo>
                  <a:cubicBezTo>
                    <a:pt x="13" y="28"/>
                    <a:pt x="11" y="29"/>
                    <a:pt x="10" y="27"/>
                  </a:cubicBezTo>
                  <a:cubicBezTo>
                    <a:pt x="10" y="27"/>
                    <a:pt x="10" y="27"/>
                    <a:pt x="9" y="26"/>
                  </a:cubicBezTo>
                  <a:cubicBezTo>
                    <a:pt x="8" y="26"/>
                    <a:pt x="7" y="27"/>
                    <a:pt x="7" y="27"/>
                  </a:cubicBezTo>
                  <a:cubicBezTo>
                    <a:pt x="9" y="30"/>
                    <a:pt x="11" y="34"/>
                    <a:pt x="13" y="38"/>
                  </a:cubicBezTo>
                  <a:cubicBezTo>
                    <a:pt x="13" y="38"/>
                    <a:pt x="15" y="38"/>
                    <a:pt x="15" y="37"/>
                  </a:cubicBezTo>
                  <a:cubicBezTo>
                    <a:pt x="15" y="36"/>
                    <a:pt x="15" y="36"/>
                    <a:pt x="14" y="36"/>
                  </a:cubicBezTo>
                  <a:cubicBezTo>
                    <a:pt x="13" y="34"/>
                    <a:pt x="15" y="33"/>
                    <a:pt x="18" y="31"/>
                  </a:cubicBezTo>
                  <a:cubicBezTo>
                    <a:pt x="19" y="30"/>
                    <a:pt x="24" y="28"/>
                    <a:pt x="27" y="26"/>
                  </a:cubicBezTo>
                  <a:cubicBezTo>
                    <a:pt x="31" y="24"/>
                    <a:pt x="31" y="24"/>
                    <a:pt x="33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7"/>
                    <a:pt x="35" y="26"/>
                  </a:cubicBezTo>
                  <a:cubicBezTo>
                    <a:pt x="33" y="23"/>
                    <a:pt x="31" y="18"/>
                    <a:pt x="30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5" name="Freeform 256"/>
            <p:cNvSpPr>
              <a:spLocks/>
            </p:cNvSpPr>
            <p:nvPr/>
          </p:nvSpPr>
          <p:spPr bwMode="auto">
            <a:xfrm>
              <a:off x="18843" y="788"/>
              <a:ext cx="86" cy="95"/>
            </a:xfrm>
            <a:custGeom>
              <a:avLst/>
              <a:gdLst>
                <a:gd name="T0" fmla="*/ 17 w 29"/>
                <a:gd name="T1" fmla="*/ 29 h 32"/>
                <a:gd name="T2" fmla="*/ 15 w 29"/>
                <a:gd name="T3" fmla="*/ 32 h 32"/>
                <a:gd name="T4" fmla="*/ 6 w 29"/>
                <a:gd name="T5" fmla="*/ 27 h 32"/>
                <a:gd name="T6" fmla="*/ 0 w 29"/>
                <a:gd name="T7" fmla="*/ 14 h 32"/>
                <a:gd name="T8" fmla="*/ 8 w 29"/>
                <a:gd name="T9" fmla="*/ 3 h 32"/>
                <a:gd name="T10" fmla="*/ 23 w 29"/>
                <a:gd name="T11" fmla="*/ 6 h 32"/>
                <a:gd name="T12" fmla="*/ 29 w 29"/>
                <a:gd name="T13" fmla="*/ 12 h 32"/>
                <a:gd name="T14" fmla="*/ 25 w 29"/>
                <a:gd name="T15" fmla="*/ 18 h 32"/>
                <a:gd name="T16" fmla="*/ 24 w 29"/>
                <a:gd name="T17" fmla="*/ 17 h 32"/>
                <a:gd name="T18" fmla="*/ 25 w 29"/>
                <a:gd name="T19" fmla="*/ 13 h 32"/>
                <a:gd name="T20" fmla="*/ 21 w 29"/>
                <a:gd name="T21" fmla="*/ 7 h 32"/>
                <a:gd name="T22" fmla="*/ 7 w 29"/>
                <a:gd name="T23" fmla="*/ 11 h 32"/>
                <a:gd name="T24" fmla="*/ 8 w 29"/>
                <a:gd name="T25" fmla="*/ 25 h 32"/>
                <a:gd name="T26" fmla="*/ 10 w 29"/>
                <a:gd name="T27" fmla="*/ 26 h 32"/>
                <a:gd name="T28" fmla="*/ 13 w 29"/>
                <a:gd name="T29" fmla="*/ 26 h 32"/>
                <a:gd name="T30" fmla="*/ 14 w 29"/>
                <a:gd name="T31" fmla="*/ 24 h 32"/>
                <a:gd name="T32" fmla="*/ 14 w 29"/>
                <a:gd name="T33" fmla="*/ 21 h 32"/>
                <a:gd name="T34" fmla="*/ 13 w 29"/>
                <a:gd name="T35" fmla="*/ 19 h 32"/>
                <a:gd name="T36" fmla="*/ 15 w 29"/>
                <a:gd name="T37" fmla="*/ 18 h 32"/>
                <a:gd name="T38" fmla="*/ 23 w 29"/>
                <a:gd name="T39" fmla="*/ 25 h 32"/>
                <a:gd name="T40" fmla="*/ 22 w 29"/>
                <a:gd name="T41" fmla="*/ 27 h 32"/>
                <a:gd name="T42" fmla="*/ 21 w 29"/>
                <a:gd name="T43" fmla="*/ 26 h 32"/>
                <a:gd name="T44" fmla="*/ 18 w 29"/>
                <a:gd name="T45" fmla="*/ 27 h 32"/>
                <a:gd name="T46" fmla="*/ 17 w 29"/>
                <a:gd name="T4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32">
                  <a:moveTo>
                    <a:pt x="17" y="29"/>
                  </a:moveTo>
                  <a:cubicBezTo>
                    <a:pt x="16" y="30"/>
                    <a:pt x="15" y="31"/>
                    <a:pt x="15" y="32"/>
                  </a:cubicBezTo>
                  <a:cubicBezTo>
                    <a:pt x="13" y="31"/>
                    <a:pt x="10" y="29"/>
                    <a:pt x="6" y="27"/>
                  </a:cubicBezTo>
                  <a:cubicBezTo>
                    <a:pt x="3" y="24"/>
                    <a:pt x="0" y="20"/>
                    <a:pt x="0" y="14"/>
                  </a:cubicBezTo>
                  <a:cubicBezTo>
                    <a:pt x="0" y="9"/>
                    <a:pt x="4" y="4"/>
                    <a:pt x="8" y="3"/>
                  </a:cubicBezTo>
                  <a:cubicBezTo>
                    <a:pt x="14" y="0"/>
                    <a:pt x="19" y="3"/>
                    <a:pt x="23" y="6"/>
                  </a:cubicBezTo>
                  <a:cubicBezTo>
                    <a:pt x="27" y="9"/>
                    <a:pt x="29" y="11"/>
                    <a:pt x="29" y="12"/>
                  </a:cubicBezTo>
                  <a:cubicBezTo>
                    <a:pt x="28" y="14"/>
                    <a:pt x="27" y="16"/>
                    <a:pt x="25" y="18"/>
                  </a:cubicBezTo>
                  <a:cubicBezTo>
                    <a:pt x="25" y="18"/>
                    <a:pt x="24" y="18"/>
                    <a:pt x="24" y="17"/>
                  </a:cubicBezTo>
                  <a:cubicBezTo>
                    <a:pt x="24" y="16"/>
                    <a:pt x="25" y="14"/>
                    <a:pt x="25" y="13"/>
                  </a:cubicBezTo>
                  <a:cubicBezTo>
                    <a:pt x="25" y="11"/>
                    <a:pt x="24" y="9"/>
                    <a:pt x="21" y="7"/>
                  </a:cubicBezTo>
                  <a:cubicBezTo>
                    <a:pt x="19" y="5"/>
                    <a:pt x="12" y="3"/>
                    <a:pt x="7" y="11"/>
                  </a:cubicBezTo>
                  <a:cubicBezTo>
                    <a:pt x="2" y="19"/>
                    <a:pt x="6" y="23"/>
                    <a:pt x="8" y="25"/>
                  </a:cubicBezTo>
                  <a:cubicBezTo>
                    <a:pt x="9" y="25"/>
                    <a:pt x="9" y="26"/>
                    <a:pt x="10" y="26"/>
                  </a:cubicBezTo>
                  <a:cubicBezTo>
                    <a:pt x="11" y="27"/>
                    <a:pt x="12" y="27"/>
                    <a:pt x="13" y="26"/>
                  </a:cubicBezTo>
                  <a:cubicBezTo>
                    <a:pt x="13" y="25"/>
                    <a:pt x="14" y="25"/>
                    <a:pt x="14" y="24"/>
                  </a:cubicBezTo>
                  <a:cubicBezTo>
                    <a:pt x="16" y="23"/>
                    <a:pt x="16" y="22"/>
                    <a:pt x="14" y="21"/>
                  </a:cubicBezTo>
                  <a:cubicBezTo>
                    <a:pt x="14" y="20"/>
                    <a:pt x="13" y="20"/>
                    <a:pt x="13" y="19"/>
                  </a:cubicBezTo>
                  <a:cubicBezTo>
                    <a:pt x="13" y="19"/>
                    <a:pt x="14" y="18"/>
                    <a:pt x="15" y="18"/>
                  </a:cubicBezTo>
                  <a:cubicBezTo>
                    <a:pt x="18" y="20"/>
                    <a:pt x="21" y="23"/>
                    <a:pt x="23" y="25"/>
                  </a:cubicBezTo>
                  <a:cubicBezTo>
                    <a:pt x="24" y="25"/>
                    <a:pt x="23" y="27"/>
                    <a:pt x="22" y="27"/>
                  </a:cubicBezTo>
                  <a:cubicBezTo>
                    <a:pt x="22" y="26"/>
                    <a:pt x="22" y="26"/>
                    <a:pt x="21" y="26"/>
                  </a:cubicBezTo>
                  <a:cubicBezTo>
                    <a:pt x="20" y="26"/>
                    <a:pt x="20" y="25"/>
                    <a:pt x="18" y="27"/>
                  </a:cubicBezTo>
                  <a:cubicBezTo>
                    <a:pt x="17" y="28"/>
                    <a:pt x="17" y="29"/>
                    <a:pt x="17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6" name="Freeform 257"/>
            <p:cNvSpPr>
              <a:spLocks/>
            </p:cNvSpPr>
            <p:nvPr/>
          </p:nvSpPr>
          <p:spPr bwMode="auto">
            <a:xfrm>
              <a:off x="18097" y="931"/>
              <a:ext cx="96" cy="96"/>
            </a:xfrm>
            <a:custGeom>
              <a:avLst/>
              <a:gdLst>
                <a:gd name="T0" fmla="*/ 22 w 32"/>
                <a:gd name="T1" fmla="*/ 32 h 32"/>
                <a:gd name="T2" fmla="*/ 20 w 32"/>
                <a:gd name="T3" fmla="*/ 31 h 32"/>
                <a:gd name="T4" fmla="*/ 21 w 32"/>
                <a:gd name="T5" fmla="*/ 30 h 32"/>
                <a:gd name="T6" fmla="*/ 17 w 32"/>
                <a:gd name="T7" fmla="*/ 25 h 32"/>
                <a:gd name="T8" fmla="*/ 8 w 32"/>
                <a:gd name="T9" fmla="*/ 20 h 32"/>
                <a:gd name="T10" fmla="*/ 3 w 32"/>
                <a:gd name="T11" fmla="*/ 20 h 32"/>
                <a:gd name="T12" fmla="*/ 2 w 32"/>
                <a:gd name="T13" fmla="*/ 20 h 32"/>
                <a:gd name="T14" fmla="*/ 0 w 32"/>
                <a:gd name="T15" fmla="*/ 19 h 32"/>
                <a:gd name="T16" fmla="*/ 11 w 32"/>
                <a:gd name="T17" fmla="*/ 0 h 32"/>
                <a:gd name="T18" fmla="*/ 17 w 32"/>
                <a:gd name="T19" fmla="*/ 4 h 32"/>
                <a:gd name="T20" fmla="*/ 16 w 32"/>
                <a:gd name="T21" fmla="*/ 6 h 32"/>
                <a:gd name="T22" fmla="*/ 14 w 32"/>
                <a:gd name="T23" fmla="*/ 5 h 32"/>
                <a:gd name="T24" fmla="*/ 10 w 32"/>
                <a:gd name="T25" fmla="*/ 7 h 32"/>
                <a:gd name="T26" fmla="*/ 7 w 32"/>
                <a:gd name="T27" fmla="*/ 12 h 32"/>
                <a:gd name="T28" fmla="*/ 7 w 32"/>
                <a:gd name="T29" fmla="*/ 14 h 32"/>
                <a:gd name="T30" fmla="*/ 14 w 32"/>
                <a:gd name="T31" fmla="*/ 17 h 32"/>
                <a:gd name="T32" fmla="*/ 18 w 32"/>
                <a:gd name="T33" fmla="*/ 11 h 32"/>
                <a:gd name="T34" fmla="*/ 20 w 32"/>
                <a:gd name="T35" fmla="*/ 12 h 32"/>
                <a:gd name="T36" fmla="*/ 16 w 32"/>
                <a:gd name="T37" fmla="*/ 19 h 32"/>
                <a:gd name="T38" fmla="*/ 20 w 32"/>
                <a:gd name="T39" fmla="*/ 21 h 32"/>
                <a:gd name="T40" fmla="*/ 26 w 32"/>
                <a:gd name="T41" fmla="*/ 20 h 32"/>
                <a:gd name="T42" fmla="*/ 27 w 32"/>
                <a:gd name="T43" fmla="*/ 18 h 32"/>
                <a:gd name="T44" fmla="*/ 26 w 32"/>
                <a:gd name="T45" fmla="*/ 12 h 32"/>
                <a:gd name="T46" fmla="*/ 25 w 32"/>
                <a:gd name="T47" fmla="*/ 11 h 32"/>
                <a:gd name="T48" fmla="*/ 27 w 32"/>
                <a:gd name="T49" fmla="*/ 9 h 32"/>
                <a:gd name="T50" fmla="*/ 32 w 32"/>
                <a:gd name="T51" fmla="*/ 14 h 32"/>
                <a:gd name="T52" fmla="*/ 22 w 32"/>
                <a:gd name="T5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" h="32">
                  <a:moveTo>
                    <a:pt x="22" y="32"/>
                  </a:moveTo>
                  <a:cubicBezTo>
                    <a:pt x="22" y="32"/>
                    <a:pt x="21" y="31"/>
                    <a:pt x="20" y="31"/>
                  </a:cubicBezTo>
                  <a:cubicBezTo>
                    <a:pt x="20" y="30"/>
                    <a:pt x="20" y="30"/>
                    <a:pt x="21" y="30"/>
                  </a:cubicBezTo>
                  <a:cubicBezTo>
                    <a:pt x="21" y="28"/>
                    <a:pt x="21" y="27"/>
                    <a:pt x="17" y="25"/>
                  </a:cubicBezTo>
                  <a:cubicBezTo>
                    <a:pt x="14" y="23"/>
                    <a:pt x="11" y="21"/>
                    <a:pt x="8" y="20"/>
                  </a:cubicBezTo>
                  <a:cubicBezTo>
                    <a:pt x="6" y="18"/>
                    <a:pt x="4" y="17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2" y="15"/>
                    <a:pt x="6" y="8"/>
                    <a:pt x="11" y="0"/>
                  </a:cubicBezTo>
                  <a:cubicBezTo>
                    <a:pt x="13" y="1"/>
                    <a:pt x="15" y="3"/>
                    <a:pt x="17" y="4"/>
                  </a:cubicBezTo>
                  <a:cubicBezTo>
                    <a:pt x="17" y="4"/>
                    <a:pt x="17" y="5"/>
                    <a:pt x="16" y="6"/>
                  </a:cubicBezTo>
                  <a:cubicBezTo>
                    <a:pt x="15" y="6"/>
                    <a:pt x="15" y="5"/>
                    <a:pt x="14" y="5"/>
                  </a:cubicBezTo>
                  <a:cubicBezTo>
                    <a:pt x="13" y="5"/>
                    <a:pt x="11" y="5"/>
                    <a:pt x="10" y="7"/>
                  </a:cubicBezTo>
                  <a:cubicBezTo>
                    <a:pt x="9" y="8"/>
                    <a:pt x="7" y="11"/>
                    <a:pt x="7" y="12"/>
                  </a:cubicBezTo>
                  <a:cubicBezTo>
                    <a:pt x="6" y="13"/>
                    <a:pt x="7" y="13"/>
                    <a:pt x="7" y="14"/>
                  </a:cubicBezTo>
                  <a:cubicBezTo>
                    <a:pt x="8" y="14"/>
                    <a:pt x="13" y="17"/>
                    <a:pt x="14" y="17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9" y="12"/>
                    <a:pt x="20" y="12"/>
                  </a:cubicBezTo>
                  <a:cubicBezTo>
                    <a:pt x="20" y="12"/>
                    <a:pt x="16" y="18"/>
                    <a:pt x="16" y="19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4" y="23"/>
                    <a:pt x="24" y="22"/>
                    <a:pt x="26" y="20"/>
                  </a:cubicBezTo>
                  <a:cubicBezTo>
                    <a:pt x="26" y="19"/>
                    <a:pt x="27" y="18"/>
                    <a:pt x="27" y="18"/>
                  </a:cubicBezTo>
                  <a:cubicBezTo>
                    <a:pt x="28" y="16"/>
                    <a:pt x="28" y="14"/>
                    <a:pt x="26" y="12"/>
                  </a:cubicBezTo>
                  <a:cubicBezTo>
                    <a:pt x="26" y="11"/>
                    <a:pt x="26" y="11"/>
                    <a:pt x="25" y="11"/>
                  </a:cubicBezTo>
                  <a:cubicBezTo>
                    <a:pt x="25" y="10"/>
                    <a:pt x="26" y="9"/>
                    <a:pt x="27" y="9"/>
                  </a:cubicBezTo>
                  <a:cubicBezTo>
                    <a:pt x="28" y="10"/>
                    <a:pt x="32" y="13"/>
                    <a:pt x="32" y="14"/>
                  </a:cubicBezTo>
                  <a:cubicBezTo>
                    <a:pt x="29" y="19"/>
                    <a:pt x="25" y="26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7" name="Freeform 258"/>
            <p:cNvSpPr>
              <a:spLocks/>
            </p:cNvSpPr>
            <p:nvPr/>
          </p:nvSpPr>
          <p:spPr bwMode="auto">
            <a:xfrm>
              <a:off x="18780" y="1617"/>
              <a:ext cx="90" cy="96"/>
            </a:xfrm>
            <a:custGeom>
              <a:avLst/>
              <a:gdLst>
                <a:gd name="T0" fmla="*/ 18 w 30"/>
                <a:gd name="T1" fmla="*/ 0 h 32"/>
                <a:gd name="T2" fmla="*/ 19 w 30"/>
                <a:gd name="T3" fmla="*/ 1 h 32"/>
                <a:gd name="T4" fmla="*/ 18 w 30"/>
                <a:gd name="T5" fmla="*/ 2 h 32"/>
                <a:gd name="T6" fmla="*/ 18 w 30"/>
                <a:gd name="T7" fmla="*/ 8 h 32"/>
                <a:gd name="T8" fmla="*/ 24 w 30"/>
                <a:gd name="T9" fmla="*/ 17 h 32"/>
                <a:gd name="T10" fmla="*/ 28 w 30"/>
                <a:gd name="T11" fmla="*/ 20 h 32"/>
                <a:gd name="T12" fmla="*/ 29 w 30"/>
                <a:gd name="T13" fmla="*/ 20 h 32"/>
                <a:gd name="T14" fmla="*/ 30 w 30"/>
                <a:gd name="T15" fmla="*/ 22 h 32"/>
                <a:gd name="T16" fmla="*/ 11 w 30"/>
                <a:gd name="T17" fmla="*/ 32 h 32"/>
                <a:gd name="T18" fmla="*/ 8 w 30"/>
                <a:gd name="T19" fmla="*/ 27 h 32"/>
                <a:gd name="T20" fmla="*/ 10 w 30"/>
                <a:gd name="T21" fmla="*/ 25 h 32"/>
                <a:gd name="T22" fmla="*/ 11 w 30"/>
                <a:gd name="T23" fmla="*/ 27 h 32"/>
                <a:gd name="T24" fmla="*/ 15 w 30"/>
                <a:gd name="T25" fmla="*/ 28 h 32"/>
                <a:gd name="T26" fmla="*/ 21 w 30"/>
                <a:gd name="T27" fmla="*/ 25 h 32"/>
                <a:gd name="T28" fmla="*/ 21 w 30"/>
                <a:gd name="T29" fmla="*/ 23 h 32"/>
                <a:gd name="T30" fmla="*/ 17 w 30"/>
                <a:gd name="T31" fmla="*/ 16 h 32"/>
                <a:gd name="T32" fmla="*/ 11 w 30"/>
                <a:gd name="T33" fmla="*/ 20 h 32"/>
                <a:gd name="T34" fmla="*/ 10 w 30"/>
                <a:gd name="T35" fmla="*/ 18 h 32"/>
                <a:gd name="T36" fmla="*/ 16 w 30"/>
                <a:gd name="T37" fmla="*/ 14 h 32"/>
                <a:gd name="T38" fmla="*/ 14 w 30"/>
                <a:gd name="T39" fmla="*/ 10 h 32"/>
                <a:gd name="T40" fmla="*/ 8 w 30"/>
                <a:gd name="T41" fmla="*/ 8 h 32"/>
                <a:gd name="T42" fmla="*/ 6 w 30"/>
                <a:gd name="T43" fmla="*/ 9 h 32"/>
                <a:gd name="T44" fmla="*/ 4 w 30"/>
                <a:gd name="T45" fmla="*/ 14 h 32"/>
                <a:gd name="T46" fmla="*/ 4 w 30"/>
                <a:gd name="T47" fmla="*/ 16 h 32"/>
                <a:gd name="T48" fmla="*/ 2 w 30"/>
                <a:gd name="T49" fmla="*/ 17 h 32"/>
                <a:gd name="T50" fmla="*/ 0 w 30"/>
                <a:gd name="T51" fmla="*/ 10 h 32"/>
                <a:gd name="T52" fmla="*/ 18 w 30"/>
                <a:gd name="T5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32">
                  <a:moveTo>
                    <a:pt x="18" y="0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6" y="3"/>
                    <a:pt x="16" y="4"/>
                    <a:pt x="18" y="8"/>
                  </a:cubicBezTo>
                  <a:cubicBezTo>
                    <a:pt x="20" y="11"/>
                    <a:pt x="22" y="15"/>
                    <a:pt x="24" y="17"/>
                  </a:cubicBezTo>
                  <a:cubicBezTo>
                    <a:pt x="25" y="20"/>
                    <a:pt x="26" y="21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1"/>
                    <a:pt x="30" y="22"/>
                  </a:cubicBezTo>
                  <a:cubicBezTo>
                    <a:pt x="26" y="24"/>
                    <a:pt x="19" y="29"/>
                    <a:pt x="11" y="32"/>
                  </a:cubicBezTo>
                  <a:cubicBezTo>
                    <a:pt x="10" y="31"/>
                    <a:pt x="9" y="28"/>
                    <a:pt x="8" y="27"/>
                  </a:cubicBezTo>
                  <a:cubicBezTo>
                    <a:pt x="8" y="26"/>
                    <a:pt x="9" y="25"/>
                    <a:pt x="10" y="25"/>
                  </a:cubicBezTo>
                  <a:cubicBezTo>
                    <a:pt x="10" y="26"/>
                    <a:pt x="11" y="26"/>
                    <a:pt x="11" y="27"/>
                  </a:cubicBezTo>
                  <a:cubicBezTo>
                    <a:pt x="12" y="28"/>
                    <a:pt x="13" y="28"/>
                    <a:pt x="15" y="28"/>
                  </a:cubicBezTo>
                  <a:cubicBezTo>
                    <a:pt x="17" y="27"/>
                    <a:pt x="20" y="25"/>
                    <a:pt x="21" y="25"/>
                  </a:cubicBezTo>
                  <a:cubicBezTo>
                    <a:pt x="22" y="24"/>
                    <a:pt x="21" y="24"/>
                    <a:pt x="21" y="23"/>
                  </a:cubicBezTo>
                  <a:cubicBezTo>
                    <a:pt x="21" y="22"/>
                    <a:pt x="18" y="17"/>
                    <a:pt x="17" y="1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6"/>
                    <a:pt x="11" y="7"/>
                    <a:pt x="8" y="8"/>
                  </a:cubicBezTo>
                  <a:cubicBezTo>
                    <a:pt x="7" y="9"/>
                    <a:pt x="7" y="9"/>
                    <a:pt x="6" y="9"/>
                  </a:cubicBezTo>
                  <a:cubicBezTo>
                    <a:pt x="4" y="11"/>
                    <a:pt x="4" y="12"/>
                    <a:pt x="4" y="14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3" y="17"/>
                    <a:pt x="2" y="17"/>
                  </a:cubicBezTo>
                  <a:cubicBezTo>
                    <a:pt x="1" y="16"/>
                    <a:pt x="0" y="12"/>
                    <a:pt x="0" y="10"/>
                  </a:cubicBezTo>
                  <a:cubicBezTo>
                    <a:pt x="5" y="7"/>
                    <a:pt x="11" y="4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8" name="Freeform 259"/>
            <p:cNvSpPr>
              <a:spLocks/>
            </p:cNvSpPr>
            <p:nvPr/>
          </p:nvSpPr>
          <p:spPr bwMode="auto">
            <a:xfrm>
              <a:off x="19022" y="1066"/>
              <a:ext cx="90" cy="90"/>
            </a:xfrm>
            <a:custGeom>
              <a:avLst/>
              <a:gdLst>
                <a:gd name="T0" fmla="*/ 7 w 30"/>
                <a:gd name="T1" fmla="*/ 20 h 30"/>
                <a:gd name="T2" fmla="*/ 20 w 30"/>
                <a:gd name="T3" fmla="*/ 11 h 30"/>
                <a:gd name="T4" fmla="*/ 24 w 30"/>
                <a:gd name="T5" fmla="*/ 11 h 30"/>
                <a:gd name="T6" fmla="*/ 24 w 30"/>
                <a:gd name="T7" fmla="*/ 12 h 30"/>
                <a:gd name="T8" fmla="*/ 26 w 30"/>
                <a:gd name="T9" fmla="*/ 12 h 30"/>
                <a:gd name="T10" fmla="*/ 23 w 30"/>
                <a:gd name="T11" fmla="*/ 0 h 30"/>
                <a:gd name="T12" fmla="*/ 21 w 30"/>
                <a:gd name="T13" fmla="*/ 1 h 30"/>
                <a:gd name="T14" fmla="*/ 21 w 30"/>
                <a:gd name="T15" fmla="*/ 2 h 30"/>
                <a:gd name="T16" fmla="*/ 18 w 30"/>
                <a:gd name="T17" fmla="*/ 7 h 30"/>
                <a:gd name="T18" fmla="*/ 1 w 30"/>
                <a:gd name="T19" fmla="*/ 18 h 30"/>
                <a:gd name="T20" fmla="*/ 1 w 30"/>
                <a:gd name="T21" fmla="*/ 19 h 30"/>
                <a:gd name="T22" fmla="*/ 3 w 30"/>
                <a:gd name="T23" fmla="*/ 22 h 30"/>
                <a:gd name="T24" fmla="*/ 23 w 30"/>
                <a:gd name="T25" fmla="*/ 25 h 30"/>
                <a:gd name="T26" fmla="*/ 27 w 30"/>
                <a:gd name="T27" fmla="*/ 28 h 30"/>
                <a:gd name="T28" fmla="*/ 27 w 30"/>
                <a:gd name="T29" fmla="*/ 29 h 30"/>
                <a:gd name="T30" fmla="*/ 30 w 30"/>
                <a:gd name="T31" fmla="*/ 29 h 30"/>
                <a:gd name="T32" fmla="*/ 28 w 30"/>
                <a:gd name="T33" fmla="*/ 19 h 30"/>
                <a:gd name="T34" fmla="*/ 26 w 30"/>
                <a:gd name="T35" fmla="*/ 19 h 30"/>
                <a:gd name="T36" fmla="*/ 26 w 30"/>
                <a:gd name="T37" fmla="*/ 20 h 30"/>
                <a:gd name="T38" fmla="*/ 23 w 30"/>
                <a:gd name="T39" fmla="*/ 22 h 30"/>
                <a:gd name="T40" fmla="*/ 7 w 30"/>
                <a:gd name="T41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30">
                  <a:moveTo>
                    <a:pt x="7" y="20"/>
                  </a:moveTo>
                  <a:cubicBezTo>
                    <a:pt x="14" y="15"/>
                    <a:pt x="15" y="15"/>
                    <a:pt x="20" y="11"/>
                  </a:cubicBezTo>
                  <a:cubicBezTo>
                    <a:pt x="22" y="10"/>
                    <a:pt x="23" y="10"/>
                    <a:pt x="24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3"/>
                    <a:pt x="26" y="12"/>
                    <a:pt x="26" y="12"/>
                  </a:cubicBezTo>
                  <a:cubicBezTo>
                    <a:pt x="25" y="8"/>
                    <a:pt x="24" y="4"/>
                    <a:pt x="23" y="0"/>
                  </a:cubicBezTo>
                  <a:cubicBezTo>
                    <a:pt x="22" y="0"/>
                    <a:pt x="21" y="0"/>
                    <a:pt x="21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4"/>
                    <a:pt x="21" y="5"/>
                    <a:pt x="18" y="7"/>
                  </a:cubicBezTo>
                  <a:cubicBezTo>
                    <a:pt x="17" y="8"/>
                    <a:pt x="1" y="18"/>
                    <a:pt x="1" y="18"/>
                  </a:cubicBezTo>
                  <a:cubicBezTo>
                    <a:pt x="0" y="18"/>
                    <a:pt x="0" y="18"/>
                    <a:pt x="1" y="19"/>
                  </a:cubicBezTo>
                  <a:cubicBezTo>
                    <a:pt x="1" y="19"/>
                    <a:pt x="2" y="21"/>
                    <a:pt x="3" y="22"/>
                  </a:cubicBezTo>
                  <a:cubicBezTo>
                    <a:pt x="9" y="23"/>
                    <a:pt x="19" y="25"/>
                    <a:pt x="23" y="25"/>
                  </a:cubicBezTo>
                  <a:cubicBezTo>
                    <a:pt x="26" y="26"/>
                    <a:pt x="27" y="27"/>
                    <a:pt x="27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9" y="30"/>
                    <a:pt x="30" y="29"/>
                  </a:cubicBezTo>
                  <a:cubicBezTo>
                    <a:pt x="29" y="26"/>
                    <a:pt x="28" y="22"/>
                    <a:pt x="28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2"/>
                    <a:pt x="26" y="23"/>
                    <a:pt x="23" y="22"/>
                  </a:cubicBezTo>
                  <a:cubicBezTo>
                    <a:pt x="18" y="22"/>
                    <a:pt x="12" y="21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49" name="Freeform 260"/>
            <p:cNvSpPr>
              <a:spLocks/>
            </p:cNvSpPr>
            <p:nvPr/>
          </p:nvSpPr>
          <p:spPr bwMode="auto">
            <a:xfrm>
              <a:off x="19019" y="1341"/>
              <a:ext cx="84" cy="90"/>
            </a:xfrm>
            <a:custGeom>
              <a:avLst/>
              <a:gdLst>
                <a:gd name="T0" fmla="*/ 4 w 28"/>
                <a:gd name="T1" fmla="*/ 10 h 30"/>
                <a:gd name="T2" fmla="*/ 20 w 28"/>
                <a:gd name="T3" fmla="*/ 9 h 30"/>
                <a:gd name="T4" fmla="*/ 24 w 28"/>
                <a:gd name="T5" fmla="*/ 11 h 30"/>
                <a:gd name="T6" fmla="*/ 23 w 28"/>
                <a:gd name="T7" fmla="*/ 12 h 30"/>
                <a:gd name="T8" fmla="*/ 25 w 28"/>
                <a:gd name="T9" fmla="*/ 13 h 30"/>
                <a:gd name="T10" fmla="*/ 28 w 28"/>
                <a:gd name="T11" fmla="*/ 1 h 30"/>
                <a:gd name="T12" fmla="*/ 26 w 28"/>
                <a:gd name="T13" fmla="*/ 0 h 30"/>
                <a:gd name="T14" fmla="*/ 26 w 28"/>
                <a:gd name="T15" fmla="*/ 2 h 30"/>
                <a:gd name="T16" fmla="*/ 21 w 28"/>
                <a:gd name="T17" fmla="*/ 4 h 30"/>
                <a:gd name="T18" fmla="*/ 0 w 28"/>
                <a:gd name="T19" fmla="*/ 5 h 30"/>
                <a:gd name="T20" fmla="*/ 0 w 28"/>
                <a:gd name="T21" fmla="*/ 6 h 30"/>
                <a:gd name="T22" fmla="*/ 0 w 28"/>
                <a:gd name="T23" fmla="*/ 10 h 30"/>
                <a:gd name="T24" fmla="*/ 15 w 28"/>
                <a:gd name="T25" fmla="*/ 23 h 30"/>
                <a:gd name="T26" fmla="*/ 18 w 28"/>
                <a:gd name="T27" fmla="*/ 27 h 30"/>
                <a:gd name="T28" fmla="*/ 18 w 28"/>
                <a:gd name="T29" fmla="*/ 28 h 30"/>
                <a:gd name="T30" fmla="*/ 20 w 28"/>
                <a:gd name="T31" fmla="*/ 29 h 30"/>
                <a:gd name="T32" fmla="*/ 23 w 28"/>
                <a:gd name="T33" fmla="*/ 20 h 30"/>
                <a:gd name="T34" fmla="*/ 21 w 28"/>
                <a:gd name="T35" fmla="*/ 19 h 30"/>
                <a:gd name="T36" fmla="*/ 21 w 28"/>
                <a:gd name="T37" fmla="*/ 20 h 30"/>
                <a:gd name="T38" fmla="*/ 17 w 28"/>
                <a:gd name="T39" fmla="*/ 20 h 30"/>
                <a:gd name="T40" fmla="*/ 4 w 28"/>
                <a:gd name="T4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30">
                  <a:moveTo>
                    <a:pt x="4" y="10"/>
                  </a:moveTo>
                  <a:cubicBezTo>
                    <a:pt x="13" y="9"/>
                    <a:pt x="14" y="9"/>
                    <a:pt x="20" y="9"/>
                  </a:cubicBezTo>
                  <a:cubicBezTo>
                    <a:pt x="23" y="9"/>
                    <a:pt x="24" y="9"/>
                    <a:pt x="24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13"/>
                    <a:pt x="25" y="13"/>
                    <a:pt x="25" y="13"/>
                  </a:cubicBezTo>
                  <a:cubicBezTo>
                    <a:pt x="26" y="9"/>
                    <a:pt x="27" y="5"/>
                    <a:pt x="28" y="1"/>
                  </a:cubicBezTo>
                  <a:cubicBezTo>
                    <a:pt x="28" y="0"/>
                    <a:pt x="27" y="0"/>
                    <a:pt x="26" y="0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5" y="4"/>
                    <a:pt x="24" y="4"/>
                    <a:pt x="21" y="4"/>
                  </a:cubicBezTo>
                  <a:cubicBezTo>
                    <a:pt x="19" y="4"/>
                    <a:pt x="1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9"/>
                    <a:pt x="0" y="10"/>
                  </a:cubicBezTo>
                  <a:cubicBezTo>
                    <a:pt x="5" y="14"/>
                    <a:pt x="13" y="20"/>
                    <a:pt x="15" y="23"/>
                  </a:cubicBezTo>
                  <a:cubicBezTo>
                    <a:pt x="18" y="25"/>
                    <a:pt x="19" y="26"/>
                    <a:pt x="18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9" y="30"/>
                    <a:pt x="20" y="29"/>
                  </a:cubicBezTo>
                  <a:cubicBezTo>
                    <a:pt x="21" y="26"/>
                    <a:pt x="22" y="22"/>
                    <a:pt x="23" y="20"/>
                  </a:cubicBezTo>
                  <a:cubicBezTo>
                    <a:pt x="23" y="19"/>
                    <a:pt x="22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1"/>
                    <a:pt x="20" y="22"/>
                    <a:pt x="17" y="20"/>
                  </a:cubicBezTo>
                  <a:cubicBezTo>
                    <a:pt x="13" y="17"/>
                    <a:pt x="8" y="13"/>
                    <a:pt x="4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0" name="Freeform 261"/>
            <p:cNvSpPr>
              <a:spLocks/>
            </p:cNvSpPr>
            <p:nvPr/>
          </p:nvSpPr>
          <p:spPr bwMode="auto">
            <a:xfrm>
              <a:off x="18873" y="1575"/>
              <a:ext cx="86" cy="93"/>
            </a:xfrm>
            <a:custGeom>
              <a:avLst/>
              <a:gdLst>
                <a:gd name="T0" fmla="*/ 4 w 29"/>
                <a:gd name="T1" fmla="*/ 6 h 31"/>
                <a:gd name="T2" fmla="*/ 18 w 29"/>
                <a:gd name="T3" fmla="*/ 14 h 31"/>
                <a:gd name="T4" fmla="*/ 20 w 29"/>
                <a:gd name="T5" fmla="*/ 17 h 31"/>
                <a:gd name="T6" fmla="*/ 19 w 29"/>
                <a:gd name="T7" fmla="*/ 18 h 31"/>
                <a:gd name="T8" fmla="*/ 20 w 29"/>
                <a:gd name="T9" fmla="*/ 20 h 31"/>
                <a:gd name="T10" fmla="*/ 29 w 29"/>
                <a:gd name="T11" fmla="*/ 11 h 31"/>
                <a:gd name="T12" fmla="*/ 28 w 29"/>
                <a:gd name="T13" fmla="*/ 10 h 31"/>
                <a:gd name="T14" fmla="*/ 26 w 29"/>
                <a:gd name="T15" fmla="*/ 11 h 31"/>
                <a:gd name="T16" fmla="*/ 21 w 29"/>
                <a:gd name="T17" fmla="*/ 10 h 31"/>
                <a:gd name="T18" fmla="*/ 3 w 29"/>
                <a:gd name="T19" fmla="*/ 0 h 31"/>
                <a:gd name="T20" fmla="*/ 2 w 29"/>
                <a:gd name="T21" fmla="*/ 0 h 31"/>
                <a:gd name="T22" fmla="*/ 0 w 29"/>
                <a:gd name="T23" fmla="*/ 4 h 31"/>
                <a:gd name="T24" fmla="*/ 7 w 29"/>
                <a:gd name="T25" fmla="*/ 23 h 31"/>
                <a:gd name="T26" fmla="*/ 6 w 29"/>
                <a:gd name="T27" fmla="*/ 28 h 31"/>
                <a:gd name="T28" fmla="*/ 5 w 29"/>
                <a:gd name="T29" fmla="*/ 29 h 31"/>
                <a:gd name="T30" fmla="*/ 7 w 29"/>
                <a:gd name="T31" fmla="*/ 31 h 31"/>
                <a:gd name="T32" fmla="*/ 14 w 29"/>
                <a:gd name="T33" fmla="*/ 25 h 31"/>
                <a:gd name="T34" fmla="*/ 13 w 29"/>
                <a:gd name="T35" fmla="*/ 23 h 31"/>
                <a:gd name="T36" fmla="*/ 12 w 29"/>
                <a:gd name="T37" fmla="*/ 24 h 31"/>
                <a:gd name="T38" fmla="*/ 9 w 29"/>
                <a:gd name="T39" fmla="*/ 22 h 31"/>
                <a:gd name="T40" fmla="*/ 4 w 29"/>
                <a:gd name="T41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31">
                  <a:moveTo>
                    <a:pt x="4" y="6"/>
                  </a:moveTo>
                  <a:cubicBezTo>
                    <a:pt x="11" y="10"/>
                    <a:pt x="12" y="11"/>
                    <a:pt x="18" y="14"/>
                  </a:cubicBezTo>
                  <a:cubicBezTo>
                    <a:pt x="20" y="15"/>
                    <a:pt x="21" y="16"/>
                    <a:pt x="20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20" y="20"/>
                    <a:pt x="20" y="20"/>
                  </a:cubicBezTo>
                  <a:cubicBezTo>
                    <a:pt x="23" y="17"/>
                    <a:pt x="26" y="14"/>
                    <a:pt x="29" y="11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7" y="11"/>
                    <a:pt x="26" y="11"/>
                  </a:cubicBezTo>
                  <a:cubicBezTo>
                    <a:pt x="25" y="12"/>
                    <a:pt x="24" y="12"/>
                    <a:pt x="21" y="10"/>
                  </a:cubicBezTo>
                  <a:cubicBezTo>
                    <a:pt x="20" y="9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3"/>
                    <a:pt x="0" y="4"/>
                  </a:cubicBezTo>
                  <a:cubicBezTo>
                    <a:pt x="2" y="10"/>
                    <a:pt x="5" y="19"/>
                    <a:pt x="7" y="23"/>
                  </a:cubicBezTo>
                  <a:cubicBezTo>
                    <a:pt x="8" y="26"/>
                    <a:pt x="7" y="27"/>
                    <a:pt x="6" y="28"/>
                  </a:cubicBezTo>
                  <a:cubicBezTo>
                    <a:pt x="6" y="28"/>
                    <a:pt x="6" y="29"/>
                    <a:pt x="5" y="29"/>
                  </a:cubicBezTo>
                  <a:cubicBezTo>
                    <a:pt x="5" y="30"/>
                    <a:pt x="6" y="31"/>
                    <a:pt x="7" y="31"/>
                  </a:cubicBezTo>
                  <a:cubicBezTo>
                    <a:pt x="9" y="29"/>
                    <a:pt x="12" y="26"/>
                    <a:pt x="14" y="25"/>
                  </a:cubicBezTo>
                  <a:cubicBezTo>
                    <a:pt x="15" y="24"/>
                    <a:pt x="14" y="23"/>
                    <a:pt x="13" y="23"/>
                  </a:cubicBezTo>
                  <a:cubicBezTo>
                    <a:pt x="13" y="23"/>
                    <a:pt x="13" y="23"/>
                    <a:pt x="12" y="24"/>
                  </a:cubicBezTo>
                  <a:cubicBezTo>
                    <a:pt x="11" y="24"/>
                    <a:pt x="10" y="25"/>
                    <a:pt x="9" y="22"/>
                  </a:cubicBezTo>
                  <a:cubicBezTo>
                    <a:pt x="8" y="17"/>
                    <a:pt x="6" y="11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1" name="Freeform 262"/>
            <p:cNvSpPr>
              <a:spLocks/>
            </p:cNvSpPr>
            <p:nvPr/>
          </p:nvSpPr>
          <p:spPr bwMode="auto">
            <a:xfrm>
              <a:off x="18675" y="1659"/>
              <a:ext cx="105" cy="87"/>
            </a:xfrm>
            <a:custGeom>
              <a:avLst/>
              <a:gdLst>
                <a:gd name="T0" fmla="*/ 26 w 35"/>
                <a:gd name="T1" fmla="*/ 24 h 29"/>
                <a:gd name="T2" fmla="*/ 21 w 35"/>
                <a:gd name="T3" fmla="*/ 9 h 29"/>
                <a:gd name="T4" fmla="*/ 17 w 35"/>
                <a:gd name="T5" fmla="*/ 5 h 29"/>
                <a:gd name="T6" fmla="*/ 16 w 35"/>
                <a:gd name="T7" fmla="*/ 6 h 29"/>
                <a:gd name="T8" fmla="*/ 15 w 35"/>
                <a:gd name="T9" fmla="*/ 4 h 29"/>
                <a:gd name="T10" fmla="*/ 26 w 35"/>
                <a:gd name="T11" fmla="*/ 0 h 29"/>
                <a:gd name="T12" fmla="*/ 27 w 35"/>
                <a:gd name="T13" fmla="*/ 2 h 29"/>
                <a:gd name="T14" fmla="*/ 26 w 35"/>
                <a:gd name="T15" fmla="*/ 2 h 29"/>
                <a:gd name="T16" fmla="*/ 25 w 35"/>
                <a:gd name="T17" fmla="*/ 8 h 29"/>
                <a:gd name="T18" fmla="*/ 29 w 35"/>
                <a:gd name="T19" fmla="*/ 18 h 29"/>
                <a:gd name="T20" fmla="*/ 33 w 35"/>
                <a:gd name="T21" fmla="*/ 22 h 29"/>
                <a:gd name="T22" fmla="*/ 34 w 35"/>
                <a:gd name="T23" fmla="*/ 21 h 29"/>
                <a:gd name="T24" fmla="*/ 35 w 35"/>
                <a:gd name="T25" fmla="*/ 23 h 29"/>
                <a:gd name="T26" fmla="*/ 24 w 35"/>
                <a:gd name="T27" fmla="*/ 27 h 29"/>
                <a:gd name="T28" fmla="*/ 20 w 35"/>
                <a:gd name="T29" fmla="*/ 28 h 29"/>
                <a:gd name="T30" fmla="*/ 11 w 35"/>
                <a:gd name="T31" fmla="*/ 24 h 29"/>
                <a:gd name="T32" fmla="*/ 14 w 35"/>
                <a:gd name="T33" fmla="*/ 16 h 29"/>
                <a:gd name="T34" fmla="*/ 7 w 35"/>
                <a:gd name="T35" fmla="*/ 11 h 29"/>
                <a:gd name="T36" fmla="*/ 2 w 35"/>
                <a:gd name="T37" fmla="*/ 9 h 29"/>
                <a:gd name="T38" fmla="*/ 1 w 35"/>
                <a:gd name="T39" fmla="*/ 10 h 29"/>
                <a:gd name="T40" fmla="*/ 0 w 35"/>
                <a:gd name="T41" fmla="*/ 8 h 29"/>
                <a:gd name="T42" fmla="*/ 7 w 35"/>
                <a:gd name="T43" fmla="*/ 6 h 29"/>
                <a:gd name="T44" fmla="*/ 20 w 35"/>
                <a:gd name="T45" fmla="*/ 14 h 29"/>
                <a:gd name="T46" fmla="*/ 19 w 35"/>
                <a:gd name="T47" fmla="*/ 15 h 29"/>
                <a:gd name="T48" fmla="*/ 16 w 35"/>
                <a:gd name="T49" fmla="*/ 18 h 29"/>
                <a:gd name="T50" fmla="*/ 16 w 35"/>
                <a:gd name="T51" fmla="*/ 22 h 29"/>
                <a:gd name="T52" fmla="*/ 19 w 35"/>
                <a:gd name="T53" fmla="*/ 25 h 29"/>
                <a:gd name="T54" fmla="*/ 23 w 35"/>
                <a:gd name="T55" fmla="*/ 25 h 29"/>
                <a:gd name="T56" fmla="*/ 25 w 35"/>
                <a:gd name="T57" fmla="*/ 24 h 29"/>
                <a:gd name="T58" fmla="*/ 26 w 35"/>
                <a:gd name="T59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" h="29">
                  <a:moveTo>
                    <a:pt x="26" y="24"/>
                  </a:moveTo>
                  <a:cubicBezTo>
                    <a:pt x="25" y="19"/>
                    <a:pt x="22" y="11"/>
                    <a:pt x="21" y="9"/>
                  </a:cubicBezTo>
                  <a:cubicBezTo>
                    <a:pt x="20" y="6"/>
                    <a:pt x="19" y="5"/>
                    <a:pt x="17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9" y="2"/>
                    <a:pt x="23" y="1"/>
                    <a:pt x="26" y="0"/>
                  </a:cubicBezTo>
                  <a:cubicBezTo>
                    <a:pt x="27" y="0"/>
                    <a:pt x="27" y="1"/>
                    <a:pt x="27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4" y="3"/>
                    <a:pt x="24" y="4"/>
                    <a:pt x="25" y="8"/>
                  </a:cubicBezTo>
                  <a:cubicBezTo>
                    <a:pt x="26" y="11"/>
                    <a:pt x="28" y="16"/>
                    <a:pt x="29" y="18"/>
                  </a:cubicBezTo>
                  <a:cubicBezTo>
                    <a:pt x="31" y="22"/>
                    <a:pt x="31" y="22"/>
                    <a:pt x="33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3"/>
                    <a:pt x="35" y="23"/>
                  </a:cubicBezTo>
                  <a:cubicBezTo>
                    <a:pt x="28" y="26"/>
                    <a:pt x="25" y="27"/>
                    <a:pt x="24" y="27"/>
                  </a:cubicBezTo>
                  <a:cubicBezTo>
                    <a:pt x="23" y="28"/>
                    <a:pt x="21" y="28"/>
                    <a:pt x="20" y="28"/>
                  </a:cubicBezTo>
                  <a:cubicBezTo>
                    <a:pt x="17" y="29"/>
                    <a:pt x="13" y="29"/>
                    <a:pt x="11" y="24"/>
                  </a:cubicBezTo>
                  <a:cubicBezTo>
                    <a:pt x="10" y="20"/>
                    <a:pt x="12" y="18"/>
                    <a:pt x="14" y="16"/>
                  </a:cubicBezTo>
                  <a:cubicBezTo>
                    <a:pt x="12" y="14"/>
                    <a:pt x="10" y="12"/>
                    <a:pt x="7" y="11"/>
                  </a:cubicBezTo>
                  <a:cubicBezTo>
                    <a:pt x="5" y="10"/>
                    <a:pt x="4" y="9"/>
                    <a:pt x="2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1" y="7"/>
                    <a:pt x="4" y="7"/>
                    <a:pt x="7" y="6"/>
                  </a:cubicBezTo>
                  <a:cubicBezTo>
                    <a:pt x="9" y="7"/>
                    <a:pt x="18" y="13"/>
                    <a:pt x="20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6" y="17"/>
                    <a:pt x="16" y="18"/>
                  </a:cubicBezTo>
                  <a:cubicBezTo>
                    <a:pt x="16" y="20"/>
                    <a:pt x="16" y="21"/>
                    <a:pt x="16" y="22"/>
                  </a:cubicBezTo>
                  <a:cubicBezTo>
                    <a:pt x="17" y="23"/>
                    <a:pt x="17" y="24"/>
                    <a:pt x="19" y="25"/>
                  </a:cubicBezTo>
                  <a:cubicBezTo>
                    <a:pt x="20" y="26"/>
                    <a:pt x="22" y="26"/>
                    <a:pt x="23" y="25"/>
                  </a:cubicBezTo>
                  <a:cubicBezTo>
                    <a:pt x="24" y="25"/>
                    <a:pt x="24" y="25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2" name="Freeform 263"/>
            <p:cNvSpPr>
              <a:spLocks noEditPoints="1"/>
            </p:cNvSpPr>
            <p:nvPr/>
          </p:nvSpPr>
          <p:spPr bwMode="auto">
            <a:xfrm>
              <a:off x="18373" y="1647"/>
              <a:ext cx="80" cy="87"/>
            </a:xfrm>
            <a:custGeom>
              <a:avLst/>
              <a:gdLst>
                <a:gd name="T0" fmla="*/ 18 w 27"/>
                <a:gd name="T1" fmla="*/ 6 h 29"/>
                <a:gd name="T2" fmla="*/ 17 w 27"/>
                <a:gd name="T3" fmla="*/ 8 h 29"/>
                <a:gd name="T4" fmla="*/ 18 w 27"/>
                <a:gd name="T5" fmla="*/ 9 h 29"/>
                <a:gd name="T6" fmla="*/ 18 w 27"/>
                <a:gd name="T7" fmla="*/ 12 h 29"/>
                <a:gd name="T8" fmla="*/ 16 w 27"/>
                <a:gd name="T9" fmla="*/ 14 h 29"/>
                <a:gd name="T10" fmla="*/ 8 w 27"/>
                <a:gd name="T11" fmla="*/ 11 h 29"/>
                <a:gd name="T12" fmla="*/ 8 w 27"/>
                <a:gd name="T13" fmla="*/ 8 h 29"/>
                <a:gd name="T14" fmla="*/ 10 w 27"/>
                <a:gd name="T15" fmla="*/ 6 h 29"/>
                <a:gd name="T16" fmla="*/ 10 w 27"/>
                <a:gd name="T17" fmla="*/ 6 h 29"/>
                <a:gd name="T18" fmla="*/ 11 w 27"/>
                <a:gd name="T19" fmla="*/ 4 h 29"/>
                <a:gd name="T20" fmla="*/ 1 w 27"/>
                <a:gd name="T21" fmla="*/ 0 h 29"/>
                <a:gd name="T22" fmla="*/ 0 w 27"/>
                <a:gd name="T23" fmla="*/ 1 h 29"/>
                <a:gd name="T24" fmla="*/ 2 w 27"/>
                <a:gd name="T25" fmla="*/ 2 h 29"/>
                <a:gd name="T26" fmla="*/ 3 w 27"/>
                <a:gd name="T27" fmla="*/ 7 h 29"/>
                <a:gd name="T28" fmla="*/ 2 w 27"/>
                <a:gd name="T29" fmla="*/ 29 h 29"/>
                <a:gd name="T30" fmla="*/ 3 w 27"/>
                <a:gd name="T31" fmla="*/ 29 h 29"/>
                <a:gd name="T32" fmla="*/ 6 w 27"/>
                <a:gd name="T33" fmla="*/ 29 h 29"/>
                <a:gd name="T34" fmla="*/ 20 w 27"/>
                <a:gd name="T35" fmla="*/ 14 h 29"/>
                <a:gd name="T36" fmla="*/ 25 w 27"/>
                <a:gd name="T37" fmla="*/ 11 h 29"/>
                <a:gd name="T38" fmla="*/ 26 w 27"/>
                <a:gd name="T39" fmla="*/ 11 h 29"/>
                <a:gd name="T40" fmla="*/ 26 w 27"/>
                <a:gd name="T41" fmla="*/ 9 h 29"/>
                <a:gd name="T42" fmla="*/ 18 w 27"/>
                <a:gd name="T43" fmla="*/ 6 h 29"/>
                <a:gd name="T44" fmla="*/ 7 w 27"/>
                <a:gd name="T45" fmla="*/ 24 h 29"/>
                <a:gd name="T46" fmla="*/ 7 w 27"/>
                <a:gd name="T47" fmla="*/ 13 h 29"/>
                <a:gd name="T48" fmla="*/ 14 w 27"/>
                <a:gd name="T49" fmla="*/ 16 h 29"/>
                <a:gd name="T50" fmla="*/ 7 w 27"/>
                <a:gd name="T51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29">
                  <a:moveTo>
                    <a:pt x="18" y="6"/>
                  </a:moveTo>
                  <a:cubicBezTo>
                    <a:pt x="17" y="7"/>
                    <a:pt x="17" y="8"/>
                    <a:pt x="17" y="8"/>
                  </a:cubicBezTo>
                  <a:cubicBezTo>
                    <a:pt x="17" y="9"/>
                    <a:pt x="17" y="8"/>
                    <a:pt x="18" y="9"/>
                  </a:cubicBezTo>
                  <a:cubicBezTo>
                    <a:pt x="20" y="10"/>
                    <a:pt x="19" y="10"/>
                    <a:pt x="18" y="12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5" y="14"/>
                    <a:pt x="9" y="11"/>
                    <a:pt x="8" y="11"/>
                  </a:cubicBezTo>
                  <a:cubicBezTo>
                    <a:pt x="8" y="10"/>
                    <a:pt x="8" y="10"/>
                    <a:pt x="8" y="8"/>
                  </a:cubicBezTo>
                  <a:cubicBezTo>
                    <a:pt x="8" y="6"/>
                    <a:pt x="8" y="5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4"/>
                    <a:pt x="11" y="4"/>
                  </a:cubicBezTo>
                  <a:cubicBezTo>
                    <a:pt x="10" y="3"/>
                    <a:pt x="6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4" y="4"/>
                    <a:pt x="3" y="6"/>
                    <a:pt x="3" y="7"/>
                  </a:cubicBezTo>
                  <a:cubicBezTo>
                    <a:pt x="3" y="9"/>
                    <a:pt x="2" y="28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7" y="28"/>
                    <a:pt x="17" y="17"/>
                    <a:pt x="20" y="14"/>
                  </a:cubicBezTo>
                  <a:cubicBezTo>
                    <a:pt x="23" y="11"/>
                    <a:pt x="23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7" y="10"/>
                    <a:pt x="26" y="9"/>
                  </a:cubicBezTo>
                  <a:cubicBezTo>
                    <a:pt x="23" y="8"/>
                    <a:pt x="19" y="7"/>
                    <a:pt x="18" y="6"/>
                  </a:cubicBezTo>
                  <a:close/>
                  <a:moveTo>
                    <a:pt x="7" y="24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3" name="Freeform 264"/>
            <p:cNvSpPr>
              <a:spLocks noEditPoints="1"/>
            </p:cNvSpPr>
            <p:nvPr/>
          </p:nvSpPr>
          <p:spPr bwMode="auto">
            <a:xfrm>
              <a:off x="18049" y="1288"/>
              <a:ext cx="87" cy="83"/>
            </a:xfrm>
            <a:custGeom>
              <a:avLst/>
              <a:gdLst>
                <a:gd name="T0" fmla="*/ 27 w 29"/>
                <a:gd name="T1" fmla="*/ 18 h 28"/>
                <a:gd name="T2" fmla="*/ 25 w 29"/>
                <a:gd name="T3" fmla="*/ 18 h 28"/>
                <a:gd name="T4" fmla="*/ 25 w 29"/>
                <a:gd name="T5" fmla="*/ 19 h 28"/>
                <a:gd name="T6" fmla="*/ 22 w 29"/>
                <a:gd name="T7" fmla="*/ 21 h 28"/>
                <a:gd name="T8" fmla="*/ 19 w 29"/>
                <a:gd name="T9" fmla="*/ 20 h 28"/>
                <a:gd name="T10" fmla="*/ 17 w 29"/>
                <a:gd name="T11" fmla="*/ 12 h 28"/>
                <a:gd name="T12" fmla="*/ 20 w 29"/>
                <a:gd name="T13" fmla="*/ 10 h 28"/>
                <a:gd name="T14" fmla="*/ 23 w 29"/>
                <a:gd name="T15" fmla="*/ 11 h 28"/>
                <a:gd name="T16" fmla="*/ 23 w 29"/>
                <a:gd name="T17" fmla="*/ 11 h 28"/>
                <a:gd name="T18" fmla="*/ 25 w 29"/>
                <a:gd name="T19" fmla="*/ 11 h 28"/>
                <a:gd name="T20" fmla="*/ 24 w 29"/>
                <a:gd name="T21" fmla="*/ 0 h 28"/>
                <a:gd name="T22" fmla="*/ 22 w 29"/>
                <a:gd name="T23" fmla="*/ 1 h 28"/>
                <a:gd name="T24" fmla="*/ 22 w 29"/>
                <a:gd name="T25" fmla="*/ 2 h 28"/>
                <a:gd name="T26" fmla="*/ 18 w 29"/>
                <a:gd name="T27" fmla="*/ 6 h 28"/>
                <a:gd name="T28" fmla="*/ 0 w 29"/>
                <a:gd name="T29" fmla="*/ 17 h 28"/>
                <a:gd name="T30" fmla="*/ 0 w 29"/>
                <a:gd name="T31" fmla="*/ 18 h 28"/>
                <a:gd name="T32" fmla="*/ 2 w 29"/>
                <a:gd name="T33" fmla="*/ 20 h 28"/>
                <a:gd name="T34" fmla="*/ 22 w 29"/>
                <a:gd name="T35" fmla="*/ 24 h 28"/>
                <a:gd name="T36" fmla="*/ 27 w 29"/>
                <a:gd name="T37" fmla="*/ 26 h 28"/>
                <a:gd name="T38" fmla="*/ 27 w 29"/>
                <a:gd name="T39" fmla="*/ 27 h 28"/>
                <a:gd name="T40" fmla="*/ 29 w 29"/>
                <a:gd name="T41" fmla="*/ 26 h 28"/>
                <a:gd name="T42" fmla="*/ 27 w 29"/>
                <a:gd name="T43" fmla="*/ 18 h 28"/>
                <a:gd name="T44" fmla="*/ 6 w 29"/>
                <a:gd name="T45" fmla="*/ 19 h 28"/>
                <a:gd name="T46" fmla="*/ 16 w 29"/>
                <a:gd name="T47" fmla="*/ 13 h 28"/>
                <a:gd name="T48" fmla="*/ 17 w 29"/>
                <a:gd name="T49" fmla="*/ 20 h 28"/>
                <a:gd name="T50" fmla="*/ 6 w 29"/>
                <a:gd name="T51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" h="28">
                  <a:moveTo>
                    <a:pt x="27" y="18"/>
                  </a:moveTo>
                  <a:cubicBezTo>
                    <a:pt x="26" y="17"/>
                    <a:pt x="25" y="18"/>
                    <a:pt x="25" y="18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1"/>
                    <a:pt x="25" y="21"/>
                    <a:pt x="22" y="21"/>
                  </a:cubicBezTo>
                  <a:cubicBezTo>
                    <a:pt x="20" y="21"/>
                    <a:pt x="20" y="21"/>
                    <a:pt x="19" y="20"/>
                  </a:cubicBezTo>
                  <a:cubicBezTo>
                    <a:pt x="19" y="19"/>
                    <a:pt x="18" y="13"/>
                    <a:pt x="17" y="12"/>
                  </a:cubicBezTo>
                  <a:cubicBezTo>
                    <a:pt x="18" y="11"/>
                    <a:pt x="18" y="11"/>
                    <a:pt x="20" y="10"/>
                  </a:cubicBezTo>
                  <a:cubicBezTo>
                    <a:pt x="22" y="9"/>
                    <a:pt x="23" y="9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2"/>
                    <a:pt x="25" y="11"/>
                    <a:pt x="25" y="11"/>
                  </a:cubicBezTo>
                  <a:cubicBezTo>
                    <a:pt x="25" y="9"/>
                    <a:pt x="24" y="6"/>
                    <a:pt x="24" y="0"/>
                  </a:cubicBezTo>
                  <a:cubicBezTo>
                    <a:pt x="23" y="0"/>
                    <a:pt x="22" y="0"/>
                    <a:pt x="22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2" y="5"/>
                    <a:pt x="20" y="5"/>
                    <a:pt x="18" y="6"/>
                  </a:cubicBezTo>
                  <a:cubicBezTo>
                    <a:pt x="17" y="7"/>
                    <a:pt x="0" y="17"/>
                    <a:pt x="0" y="17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3" y="21"/>
                    <a:pt x="18" y="23"/>
                    <a:pt x="22" y="24"/>
                  </a:cubicBezTo>
                  <a:cubicBezTo>
                    <a:pt x="26" y="24"/>
                    <a:pt x="26" y="25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9" y="27"/>
                    <a:pt x="29" y="26"/>
                  </a:cubicBezTo>
                  <a:cubicBezTo>
                    <a:pt x="29" y="25"/>
                    <a:pt x="27" y="19"/>
                    <a:pt x="27" y="18"/>
                  </a:cubicBezTo>
                  <a:close/>
                  <a:moveTo>
                    <a:pt x="6" y="19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20"/>
                    <a:pt x="17" y="20"/>
                    <a:pt x="17" y="20"/>
                  </a:cubicBez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4" name="Freeform 265"/>
            <p:cNvSpPr>
              <a:spLocks/>
            </p:cNvSpPr>
            <p:nvPr/>
          </p:nvSpPr>
          <p:spPr bwMode="auto">
            <a:xfrm>
              <a:off x="19037" y="1177"/>
              <a:ext cx="78" cy="111"/>
            </a:xfrm>
            <a:custGeom>
              <a:avLst/>
              <a:gdLst>
                <a:gd name="T0" fmla="*/ 3 w 26"/>
                <a:gd name="T1" fmla="*/ 11 h 37"/>
                <a:gd name="T2" fmla="*/ 1 w 26"/>
                <a:gd name="T3" fmla="*/ 11 h 37"/>
                <a:gd name="T4" fmla="*/ 0 w 26"/>
                <a:gd name="T5" fmla="*/ 1 h 37"/>
                <a:gd name="T6" fmla="*/ 2 w 26"/>
                <a:gd name="T7" fmla="*/ 0 h 37"/>
                <a:gd name="T8" fmla="*/ 2 w 26"/>
                <a:gd name="T9" fmla="*/ 2 h 37"/>
                <a:gd name="T10" fmla="*/ 7 w 26"/>
                <a:gd name="T11" fmla="*/ 4 h 37"/>
                <a:gd name="T12" fmla="*/ 18 w 26"/>
                <a:gd name="T13" fmla="*/ 5 h 37"/>
                <a:gd name="T14" fmla="*/ 24 w 26"/>
                <a:gd name="T15" fmla="*/ 2 h 37"/>
                <a:gd name="T16" fmla="*/ 23 w 26"/>
                <a:gd name="T17" fmla="*/ 1 h 37"/>
                <a:gd name="T18" fmla="*/ 26 w 26"/>
                <a:gd name="T19" fmla="*/ 1 h 37"/>
                <a:gd name="T20" fmla="*/ 26 w 26"/>
                <a:gd name="T21" fmla="*/ 11 h 37"/>
                <a:gd name="T22" fmla="*/ 21 w 26"/>
                <a:gd name="T23" fmla="*/ 12 h 37"/>
                <a:gd name="T24" fmla="*/ 8 w 26"/>
                <a:gd name="T25" fmla="*/ 18 h 37"/>
                <a:gd name="T26" fmla="*/ 21 w 26"/>
                <a:gd name="T27" fmla="*/ 25 h 37"/>
                <a:gd name="T28" fmla="*/ 26 w 26"/>
                <a:gd name="T29" fmla="*/ 26 h 37"/>
                <a:gd name="T30" fmla="*/ 25 w 26"/>
                <a:gd name="T31" fmla="*/ 36 h 37"/>
                <a:gd name="T32" fmla="*/ 23 w 26"/>
                <a:gd name="T33" fmla="*/ 36 h 37"/>
                <a:gd name="T34" fmla="*/ 23 w 26"/>
                <a:gd name="T35" fmla="*/ 35 h 37"/>
                <a:gd name="T36" fmla="*/ 20 w 26"/>
                <a:gd name="T37" fmla="*/ 32 h 37"/>
                <a:gd name="T38" fmla="*/ 8 w 26"/>
                <a:gd name="T39" fmla="*/ 33 h 37"/>
                <a:gd name="T40" fmla="*/ 2 w 26"/>
                <a:gd name="T41" fmla="*/ 35 h 37"/>
                <a:gd name="T42" fmla="*/ 2 w 26"/>
                <a:gd name="T43" fmla="*/ 36 h 37"/>
                <a:gd name="T44" fmla="*/ 0 w 26"/>
                <a:gd name="T45" fmla="*/ 36 h 37"/>
                <a:gd name="T46" fmla="*/ 1 w 26"/>
                <a:gd name="T47" fmla="*/ 25 h 37"/>
                <a:gd name="T48" fmla="*/ 3 w 26"/>
                <a:gd name="T49" fmla="*/ 25 h 37"/>
                <a:gd name="T50" fmla="*/ 3 w 26"/>
                <a:gd name="T51" fmla="*/ 26 h 37"/>
                <a:gd name="T52" fmla="*/ 7 w 26"/>
                <a:gd name="T53" fmla="*/ 28 h 37"/>
                <a:gd name="T54" fmla="*/ 21 w 26"/>
                <a:gd name="T55" fmla="*/ 28 h 37"/>
                <a:gd name="T56" fmla="*/ 8 w 26"/>
                <a:gd name="T57" fmla="*/ 21 h 37"/>
                <a:gd name="T58" fmla="*/ 1 w 26"/>
                <a:gd name="T59" fmla="*/ 18 h 37"/>
                <a:gd name="T60" fmla="*/ 1 w 26"/>
                <a:gd name="T61" fmla="*/ 16 h 37"/>
                <a:gd name="T62" fmla="*/ 8 w 26"/>
                <a:gd name="T63" fmla="*/ 14 h 37"/>
                <a:gd name="T64" fmla="*/ 21 w 26"/>
                <a:gd name="T65" fmla="*/ 7 h 37"/>
                <a:gd name="T66" fmla="*/ 8 w 26"/>
                <a:gd name="T67" fmla="*/ 7 h 37"/>
                <a:gd name="T68" fmla="*/ 3 w 26"/>
                <a:gd name="T69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7">
                  <a:moveTo>
                    <a:pt x="3" y="11"/>
                  </a:moveTo>
                  <a:cubicBezTo>
                    <a:pt x="3" y="11"/>
                    <a:pt x="2" y="11"/>
                    <a:pt x="1" y="11"/>
                  </a:cubicBezTo>
                  <a:cubicBezTo>
                    <a:pt x="1" y="6"/>
                    <a:pt x="1" y="4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3" y="3"/>
                    <a:pt x="3" y="4"/>
                    <a:pt x="7" y="4"/>
                  </a:cubicBezTo>
                  <a:cubicBezTo>
                    <a:pt x="10" y="5"/>
                    <a:pt x="17" y="5"/>
                    <a:pt x="18" y="5"/>
                  </a:cubicBezTo>
                  <a:cubicBezTo>
                    <a:pt x="21" y="5"/>
                    <a:pt x="24" y="5"/>
                    <a:pt x="24" y="2"/>
                  </a:cubicBezTo>
                  <a:cubicBezTo>
                    <a:pt x="24" y="2"/>
                    <a:pt x="24" y="2"/>
                    <a:pt x="23" y="1"/>
                  </a:cubicBezTo>
                  <a:cubicBezTo>
                    <a:pt x="24" y="1"/>
                    <a:pt x="25" y="0"/>
                    <a:pt x="26" y="1"/>
                  </a:cubicBezTo>
                  <a:cubicBezTo>
                    <a:pt x="26" y="4"/>
                    <a:pt x="26" y="7"/>
                    <a:pt x="26" y="11"/>
                  </a:cubicBezTo>
                  <a:cubicBezTo>
                    <a:pt x="25" y="11"/>
                    <a:pt x="24" y="11"/>
                    <a:pt x="21" y="12"/>
                  </a:cubicBezTo>
                  <a:cubicBezTo>
                    <a:pt x="19" y="13"/>
                    <a:pt x="11" y="17"/>
                    <a:pt x="8" y="18"/>
                  </a:cubicBezTo>
                  <a:cubicBezTo>
                    <a:pt x="10" y="19"/>
                    <a:pt x="20" y="24"/>
                    <a:pt x="21" y="25"/>
                  </a:cubicBezTo>
                  <a:cubicBezTo>
                    <a:pt x="22" y="25"/>
                    <a:pt x="24" y="26"/>
                    <a:pt x="26" y="26"/>
                  </a:cubicBezTo>
                  <a:cubicBezTo>
                    <a:pt x="26" y="29"/>
                    <a:pt x="26" y="33"/>
                    <a:pt x="25" y="36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3"/>
                    <a:pt x="23" y="32"/>
                    <a:pt x="20" y="32"/>
                  </a:cubicBezTo>
                  <a:cubicBezTo>
                    <a:pt x="16" y="32"/>
                    <a:pt x="11" y="32"/>
                    <a:pt x="8" y="33"/>
                  </a:cubicBezTo>
                  <a:cubicBezTo>
                    <a:pt x="4" y="33"/>
                    <a:pt x="3" y="33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7"/>
                    <a:pt x="0" y="36"/>
                    <a:pt x="0" y="36"/>
                  </a:cubicBezTo>
                  <a:cubicBezTo>
                    <a:pt x="1" y="30"/>
                    <a:pt x="1" y="28"/>
                    <a:pt x="1" y="25"/>
                  </a:cubicBezTo>
                  <a:cubicBezTo>
                    <a:pt x="1" y="24"/>
                    <a:pt x="3" y="24"/>
                    <a:pt x="3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8"/>
                    <a:pt x="7" y="28"/>
                  </a:cubicBezTo>
                  <a:cubicBezTo>
                    <a:pt x="11" y="28"/>
                    <a:pt x="19" y="28"/>
                    <a:pt x="21" y="28"/>
                  </a:cubicBezTo>
                  <a:cubicBezTo>
                    <a:pt x="19" y="26"/>
                    <a:pt x="11" y="23"/>
                    <a:pt x="8" y="21"/>
                  </a:cubicBezTo>
                  <a:cubicBezTo>
                    <a:pt x="4" y="19"/>
                    <a:pt x="2" y="18"/>
                    <a:pt x="1" y="18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2" y="16"/>
                    <a:pt x="4" y="15"/>
                    <a:pt x="8" y="14"/>
                  </a:cubicBezTo>
                  <a:cubicBezTo>
                    <a:pt x="11" y="12"/>
                    <a:pt x="20" y="8"/>
                    <a:pt x="21" y="7"/>
                  </a:cubicBezTo>
                  <a:cubicBezTo>
                    <a:pt x="18" y="7"/>
                    <a:pt x="11" y="7"/>
                    <a:pt x="8" y="7"/>
                  </a:cubicBezTo>
                  <a:cubicBezTo>
                    <a:pt x="5" y="7"/>
                    <a:pt x="3" y="7"/>
                    <a:pt x="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5" name="Freeform 266"/>
            <p:cNvSpPr>
              <a:spLocks/>
            </p:cNvSpPr>
            <p:nvPr/>
          </p:nvSpPr>
          <p:spPr bwMode="auto">
            <a:xfrm>
              <a:off x="18438" y="1680"/>
              <a:ext cx="81" cy="84"/>
            </a:xfrm>
            <a:custGeom>
              <a:avLst/>
              <a:gdLst>
                <a:gd name="T0" fmla="*/ 25 w 27"/>
                <a:gd name="T1" fmla="*/ 21 h 28"/>
                <a:gd name="T2" fmla="*/ 23 w 27"/>
                <a:gd name="T3" fmla="*/ 23 h 28"/>
                <a:gd name="T4" fmla="*/ 19 w 27"/>
                <a:gd name="T5" fmla="*/ 24 h 28"/>
                <a:gd name="T6" fmla="*/ 15 w 27"/>
                <a:gd name="T7" fmla="*/ 24 h 28"/>
                <a:gd name="T8" fmla="*/ 18 w 27"/>
                <a:gd name="T9" fmla="*/ 9 h 28"/>
                <a:gd name="T10" fmla="*/ 22 w 27"/>
                <a:gd name="T11" fmla="*/ 4 h 28"/>
                <a:gd name="T12" fmla="*/ 23 w 27"/>
                <a:gd name="T13" fmla="*/ 4 h 28"/>
                <a:gd name="T14" fmla="*/ 23 w 27"/>
                <a:gd name="T15" fmla="*/ 2 h 28"/>
                <a:gd name="T16" fmla="*/ 12 w 27"/>
                <a:gd name="T17" fmla="*/ 0 h 28"/>
                <a:gd name="T18" fmla="*/ 11 w 27"/>
                <a:gd name="T19" fmla="*/ 2 h 28"/>
                <a:gd name="T20" fmla="*/ 12 w 27"/>
                <a:gd name="T21" fmla="*/ 2 h 28"/>
                <a:gd name="T22" fmla="*/ 14 w 27"/>
                <a:gd name="T23" fmla="*/ 8 h 28"/>
                <a:gd name="T24" fmla="*/ 11 w 27"/>
                <a:gd name="T25" fmla="*/ 23 h 28"/>
                <a:gd name="T26" fmla="*/ 6 w 27"/>
                <a:gd name="T27" fmla="*/ 22 h 28"/>
                <a:gd name="T28" fmla="*/ 4 w 27"/>
                <a:gd name="T29" fmla="*/ 19 h 28"/>
                <a:gd name="T30" fmla="*/ 4 w 27"/>
                <a:gd name="T31" fmla="*/ 17 h 28"/>
                <a:gd name="T32" fmla="*/ 2 w 27"/>
                <a:gd name="T33" fmla="*/ 16 h 28"/>
                <a:gd name="T34" fmla="*/ 0 w 27"/>
                <a:gd name="T35" fmla="*/ 23 h 28"/>
                <a:gd name="T36" fmla="*/ 24 w 27"/>
                <a:gd name="T37" fmla="*/ 28 h 28"/>
                <a:gd name="T38" fmla="*/ 27 w 27"/>
                <a:gd name="T39" fmla="*/ 22 h 28"/>
                <a:gd name="T40" fmla="*/ 25 w 27"/>
                <a:gd name="T41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25" y="21"/>
                  </a:moveTo>
                  <a:cubicBezTo>
                    <a:pt x="24" y="22"/>
                    <a:pt x="24" y="23"/>
                    <a:pt x="23" y="23"/>
                  </a:cubicBezTo>
                  <a:cubicBezTo>
                    <a:pt x="22" y="24"/>
                    <a:pt x="21" y="25"/>
                    <a:pt x="19" y="24"/>
                  </a:cubicBezTo>
                  <a:cubicBezTo>
                    <a:pt x="18" y="24"/>
                    <a:pt x="17" y="24"/>
                    <a:pt x="15" y="24"/>
                  </a:cubicBezTo>
                  <a:cubicBezTo>
                    <a:pt x="15" y="24"/>
                    <a:pt x="18" y="12"/>
                    <a:pt x="18" y="9"/>
                  </a:cubicBezTo>
                  <a:cubicBezTo>
                    <a:pt x="19" y="5"/>
                    <a:pt x="20" y="4"/>
                    <a:pt x="22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3"/>
                    <a:pt x="23" y="2"/>
                  </a:cubicBezTo>
                  <a:cubicBezTo>
                    <a:pt x="20" y="2"/>
                    <a:pt x="14" y="1"/>
                    <a:pt x="12" y="0"/>
                  </a:cubicBezTo>
                  <a:cubicBezTo>
                    <a:pt x="11" y="0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4" y="3"/>
                    <a:pt x="14" y="4"/>
                    <a:pt x="14" y="8"/>
                  </a:cubicBezTo>
                  <a:cubicBezTo>
                    <a:pt x="13" y="10"/>
                    <a:pt x="11" y="23"/>
                    <a:pt x="11" y="23"/>
                  </a:cubicBezTo>
                  <a:cubicBezTo>
                    <a:pt x="9" y="23"/>
                    <a:pt x="7" y="22"/>
                    <a:pt x="6" y="22"/>
                  </a:cubicBezTo>
                  <a:cubicBezTo>
                    <a:pt x="4" y="21"/>
                    <a:pt x="4" y="19"/>
                    <a:pt x="4" y="19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3" y="16"/>
                    <a:pt x="2" y="16"/>
                    <a:pt x="2" y="16"/>
                  </a:cubicBezTo>
                  <a:cubicBezTo>
                    <a:pt x="2" y="17"/>
                    <a:pt x="1" y="22"/>
                    <a:pt x="0" y="23"/>
                  </a:cubicBezTo>
                  <a:cubicBezTo>
                    <a:pt x="10" y="26"/>
                    <a:pt x="15" y="27"/>
                    <a:pt x="24" y="28"/>
                  </a:cubicBezTo>
                  <a:cubicBezTo>
                    <a:pt x="24" y="27"/>
                    <a:pt x="26" y="22"/>
                    <a:pt x="27" y="22"/>
                  </a:cubicBezTo>
                  <a:cubicBezTo>
                    <a:pt x="26" y="21"/>
                    <a:pt x="25" y="21"/>
                    <a:pt x="2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6" name="Freeform 267"/>
            <p:cNvSpPr>
              <a:spLocks/>
            </p:cNvSpPr>
            <p:nvPr/>
          </p:nvSpPr>
          <p:spPr bwMode="auto">
            <a:xfrm>
              <a:off x="18268" y="1614"/>
              <a:ext cx="87" cy="93"/>
            </a:xfrm>
            <a:custGeom>
              <a:avLst/>
              <a:gdLst>
                <a:gd name="T0" fmla="*/ 23 w 29"/>
                <a:gd name="T1" fmla="*/ 24 h 31"/>
                <a:gd name="T2" fmla="*/ 21 w 29"/>
                <a:gd name="T3" fmla="*/ 26 h 31"/>
                <a:gd name="T4" fmla="*/ 17 w 29"/>
                <a:gd name="T5" fmla="*/ 26 h 31"/>
                <a:gd name="T6" fmla="*/ 14 w 29"/>
                <a:gd name="T7" fmla="*/ 24 h 31"/>
                <a:gd name="T8" fmla="*/ 22 w 29"/>
                <a:gd name="T9" fmla="*/ 11 h 31"/>
                <a:gd name="T10" fmla="*/ 26 w 29"/>
                <a:gd name="T11" fmla="*/ 8 h 31"/>
                <a:gd name="T12" fmla="*/ 27 w 29"/>
                <a:gd name="T13" fmla="*/ 8 h 31"/>
                <a:gd name="T14" fmla="*/ 28 w 29"/>
                <a:gd name="T15" fmla="*/ 6 h 31"/>
                <a:gd name="T16" fmla="*/ 18 w 29"/>
                <a:gd name="T17" fmla="*/ 0 h 31"/>
                <a:gd name="T18" fmla="*/ 17 w 29"/>
                <a:gd name="T19" fmla="*/ 2 h 31"/>
                <a:gd name="T20" fmla="*/ 18 w 29"/>
                <a:gd name="T21" fmla="*/ 3 h 31"/>
                <a:gd name="T22" fmla="*/ 17 w 29"/>
                <a:gd name="T23" fmla="*/ 8 h 31"/>
                <a:gd name="T24" fmla="*/ 10 w 29"/>
                <a:gd name="T25" fmla="*/ 21 h 31"/>
                <a:gd name="T26" fmla="*/ 6 w 29"/>
                <a:gd name="T27" fmla="*/ 19 h 31"/>
                <a:gd name="T28" fmla="*/ 5 w 29"/>
                <a:gd name="T29" fmla="*/ 15 h 31"/>
                <a:gd name="T30" fmla="*/ 5 w 29"/>
                <a:gd name="T31" fmla="*/ 13 h 31"/>
                <a:gd name="T32" fmla="*/ 4 w 29"/>
                <a:gd name="T33" fmla="*/ 12 h 31"/>
                <a:gd name="T34" fmla="*/ 0 w 29"/>
                <a:gd name="T35" fmla="*/ 18 h 31"/>
                <a:gd name="T36" fmla="*/ 20 w 29"/>
                <a:gd name="T37" fmla="*/ 31 h 31"/>
                <a:gd name="T38" fmla="*/ 25 w 29"/>
                <a:gd name="T39" fmla="*/ 26 h 31"/>
                <a:gd name="T40" fmla="*/ 23 w 29"/>
                <a:gd name="T4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31">
                  <a:moveTo>
                    <a:pt x="23" y="24"/>
                  </a:moveTo>
                  <a:cubicBezTo>
                    <a:pt x="23" y="25"/>
                    <a:pt x="22" y="26"/>
                    <a:pt x="21" y="26"/>
                  </a:cubicBezTo>
                  <a:cubicBezTo>
                    <a:pt x="20" y="27"/>
                    <a:pt x="18" y="27"/>
                    <a:pt x="17" y="26"/>
                  </a:cubicBezTo>
                  <a:cubicBezTo>
                    <a:pt x="16" y="25"/>
                    <a:pt x="15" y="25"/>
                    <a:pt x="14" y="24"/>
                  </a:cubicBezTo>
                  <a:cubicBezTo>
                    <a:pt x="14" y="24"/>
                    <a:pt x="20" y="13"/>
                    <a:pt x="22" y="11"/>
                  </a:cubicBezTo>
                  <a:cubicBezTo>
                    <a:pt x="24" y="7"/>
                    <a:pt x="24" y="7"/>
                    <a:pt x="26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8"/>
                    <a:pt x="29" y="7"/>
                    <a:pt x="28" y="6"/>
                  </a:cubicBezTo>
                  <a:cubicBezTo>
                    <a:pt x="25" y="5"/>
                    <a:pt x="21" y="2"/>
                    <a:pt x="18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17" y="2"/>
                    <a:pt x="18" y="2"/>
                    <a:pt x="18" y="3"/>
                  </a:cubicBezTo>
                  <a:cubicBezTo>
                    <a:pt x="20" y="4"/>
                    <a:pt x="19" y="5"/>
                    <a:pt x="17" y="8"/>
                  </a:cubicBezTo>
                  <a:cubicBezTo>
                    <a:pt x="16" y="10"/>
                    <a:pt x="10" y="21"/>
                    <a:pt x="10" y="21"/>
                  </a:cubicBezTo>
                  <a:cubicBezTo>
                    <a:pt x="8" y="20"/>
                    <a:pt x="7" y="19"/>
                    <a:pt x="6" y="19"/>
                  </a:cubicBezTo>
                  <a:cubicBezTo>
                    <a:pt x="4" y="18"/>
                    <a:pt x="4" y="16"/>
                    <a:pt x="5" y="15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3"/>
                    <a:pt x="1" y="17"/>
                    <a:pt x="0" y="18"/>
                  </a:cubicBezTo>
                  <a:cubicBezTo>
                    <a:pt x="8" y="24"/>
                    <a:pt x="12" y="26"/>
                    <a:pt x="20" y="31"/>
                  </a:cubicBezTo>
                  <a:cubicBezTo>
                    <a:pt x="21" y="30"/>
                    <a:pt x="25" y="26"/>
                    <a:pt x="25" y="26"/>
                  </a:cubicBezTo>
                  <a:cubicBezTo>
                    <a:pt x="25" y="25"/>
                    <a:pt x="24" y="24"/>
                    <a:pt x="2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7" name="Freeform 268"/>
            <p:cNvSpPr>
              <a:spLocks/>
            </p:cNvSpPr>
            <p:nvPr/>
          </p:nvSpPr>
          <p:spPr bwMode="auto">
            <a:xfrm>
              <a:off x="18040" y="1207"/>
              <a:ext cx="78" cy="69"/>
            </a:xfrm>
            <a:custGeom>
              <a:avLst/>
              <a:gdLst>
                <a:gd name="T0" fmla="*/ 23 w 26"/>
                <a:gd name="T1" fmla="*/ 9 h 23"/>
                <a:gd name="T2" fmla="*/ 23 w 26"/>
                <a:gd name="T3" fmla="*/ 10 h 23"/>
                <a:gd name="T4" fmla="*/ 19 w 26"/>
                <a:gd name="T5" fmla="*/ 14 h 23"/>
                <a:gd name="T6" fmla="*/ 14 w 26"/>
                <a:gd name="T7" fmla="*/ 14 h 23"/>
                <a:gd name="T8" fmla="*/ 14 w 26"/>
                <a:gd name="T9" fmla="*/ 7 h 23"/>
                <a:gd name="T10" fmla="*/ 12 w 26"/>
                <a:gd name="T11" fmla="*/ 7 h 23"/>
                <a:gd name="T12" fmla="*/ 12 w 26"/>
                <a:gd name="T13" fmla="*/ 14 h 23"/>
                <a:gd name="T14" fmla="*/ 4 w 26"/>
                <a:gd name="T15" fmla="*/ 14 h 23"/>
                <a:gd name="T16" fmla="*/ 3 w 26"/>
                <a:gd name="T17" fmla="*/ 13 h 23"/>
                <a:gd name="T18" fmla="*/ 3 w 26"/>
                <a:gd name="T19" fmla="*/ 8 h 23"/>
                <a:gd name="T20" fmla="*/ 9 w 26"/>
                <a:gd name="T21" fmla="*/ 3 h 23"/>
                <a:gd name="T22" fmla="*/ 9 w 26"/>
                <a:gd name="T23" fmla="*/ 0 h 23"/>
                <a:gd name="T24" fmla="*/ 0 w 26"/>
                <a:gd name="T25" fmla="*/ 1 h 23"/>
                <a:gd name="T26" fmla="*/ 1 w 26"/>
                <a:gd name="T27" fmla="*/ 23 h 23"/>
                <a:gd name="T28" fmla="*/ 3 w 26"/>
                <a:gd name="T29" fmla="*/ 23 h 23"/>
                <a:gd name="T30" fmla="*/ 3 w 26"/>
                <a:gd name="T31" fmla="*/ 22 h 23"/>
                <a:gd name="T32" fmla="*/ 8 w 26"/>
                <a:gd name="T33" fmla="*/ 19 h 23"/>
                <a:gd name="T34" fmla="*/ 18 w 26"/>
                <a:gd name="T35" fmla="*/ 18 h 23"/>
                <a:gd name="T36" fmla="*/ 24 w 26"/>
                <a:gd name="T37" fmla="*/ 21 h 23"/>
                <a:gd name="T38" fmla="*/ 24 w 26"/>
                <a:gd name="T39" fmla="*/ 22 h 23"/>
                <a:gd name="T40" fmla="*/ 26 w 26"/>
                <a:gd name="T41" fmla="*/ 22 h 23"/>
                <a:gd name="T42" fmla="*/ 25 w 26"/>
                <a:gd name="T43" fmla="*/ 9 h 23"/>
                <a:gd name="T44" fmla="*/ 23 w 26"/>
                <a:gd name="T45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" h="23">
                  <a:moveTo>
                    <a:pt x="23" y="9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2"/>
                    <a:pt x="23" y="13"/>
                    <a:pt x="19" y="14"/>
                  </a:cubicBezTo>
                  <a:cubicBezTo>
                    <a:pt x="18" y="14"/>
                    <a:pt x="15" y="14"/>
                    <a:pt x="14" y="14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3" y="6"/>
                    <a:pt x="12" y="7"/>
                  </a:cubicBezTo>
                  <a:cubicBezTo>
                    <a:pt x="12" y="7"/>
                    <a:pt x="12" y="7"/>
                    <a:pt x="12" y="14"/>
                  </a:cubicBezTo>
                  <a:cubicBezTo>
                    <a:pt x="11" y="14"/>
                    <a:pt x="5" y="14"/>
                    <a:pt x="4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2"/>
                    <a:pt x="2" y="10"/>
                    <a:pt x="3" y="8"/>
                  </a:cubicBezTo>
                  <a:cubicBezTo>
                    <a:pt x="3" y="4"/>
                    <a:pt x="8" y="3"/>
                    <a:pt x="9" y="3"/>
                  </a:cubicBezTo>
                  <a:cubicBezTo>
                    <a:pt x="10" y="2"/>
                    <a:pt x="10" y="1"/>
                    <a:pt x="9" y="0"/>
                  </a:cubicBezTo>
                  <a:cubicBezTo>
                    <a:pt x="7" y="0"/>
                    <a:pt x="2" y="1"/>
                    <a:pt x="0" y="1"/>
                  </a:cubicBezTo>
                  <a:cubicBezTo>
                    <a:pt x="0" y="10"/>
                    <a:pt x="0" y="16"/>
                    <a:pt x="1" y="23"/>
                  </a:cubicBezTo>
                  <a:cubicBezTo>
                    <a:pt x="1" y="23"/>
                    <a:pt x="2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19"/>
                    <a:pt x="5" y="19"/>
                    <a:pt x="8" y="19"/>
                  </a:cubicBezTo>
                  <a:cubicBezTo>
                    <a:pt x="10" y="19"/>
                    <a:pt x="14" y="19"/>
                    <a:pt x="18" y="18"/>
                  </a:cubicBezTo>
                  <a:cubicBezTo>
                    <a:pt x="23" y="18"/>
                    <a:pt x="24" y="19"/>
                    <a:pt x="24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5" y="22"/>
                    <a:pt x="26" y="22"/>
                    <a:pt x="26" y="22"/>
                  </a:cubicBezTo>
                  <a:cubicBezTo>
                    <a:pt x="26" y="18"/>
                    <a:pt x="26" y="13"/>
                    <a:pt x="25" y="9"/>
                  </a:cubicBezTo>
                  <a:cubicBezTo>
                    <a:pt x="25" y="8"/>
                    <a:pt x="24" y="8"/>
                    <a:pt x="2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8" name="Freeform 269"/>
            <p:cNvSpPr>
              <a:spLocks/>
            </p:cNvSpPr>
            <p:nvPr/>
          </p:nvSpPr>
          <p:spPr bwMode="auto">
            <a:xfrm>
              <a:off x="18298" y="874"/>
              <a:ext cx="75" cy="210"/>
            </a:xfrm>
            <a:custGeom>
              <a:avLst/>
              <a:gdLst>
                <a:gd name="T0" fmla="*/ 21 w 25"/>
                <a:gd name="T1" fmla="*/ 3 h 70"/>
                <a:gd name="T2" fmla="*/ 18 w 25"/>
                <a:gd name="T3" fmla="*/ 9 h 70"/>
                <a:gd name="T4" fmla="*/ 18 w 25"/>
                <a:gd name="T5" fmla="*/ 13 h 70"/>
                <a:gd name="T6" fmla="*/ 16 w 25"/>
                <a:gd name="T7" fmla="*/ 13 h 70"/>
                <a:gd name="T8" fmla="*/ 14 w 25"/>
                <a:gd name="T9" fmla="*/ 10 h 70"/>
                <a:gd name="T10" fmla="*/ 14 w 25"/>
                <a:gd name="T11" fmla="*/ 7 h 70"/>
                <a:gd name="T12" fmla="*/ 15 w 25"/>
                <a:gd name="T13" fmla="*/ 7 h 70"/>
                <a:gd name="T14" fmla="*/ 16 w 25"/>
                <a:gd name="T15" fmla="*/ 4 h 70"/>
                <a:gd name="T16" fmla="*/ 15 w 25"/>
                <a:gd name="T17" fmla="*/ 2 h 70"/>
                <a:gd name="T18" fmla="*/ 14 w 25"/>
                <a:gd name="T19" fmla="*/ 2 h 70"/>
                <a:gd name="T20" fmla="*/ 14 w 25"/>
                <a:gd name="T21" fmla="*/ 1 h 70"/>
                <a:gd name="T22" fmla="*/ 13 w 25"/>
                <a:gd name="T23" fmla="*/ 0 h 70"/>
                <a:gd name="T24" fmla="*/ 11 w 25"/>
                <a:gd name="T25" fmla="*/ 0 h 70"/>
                <a:gd name="T26" fmla="*/ 11 w 25"/>
                <a:gd name="T27" fmla="*/ 0 h 70"/>
                <a:gd name="T28" fmla="*/ 9 w 25"/>
                <a:gd name="T29" fmla="*/ 1 h 70"/>
                <a:gd name="T30" fmla="*/ 9 w 25"/>
                <a:gd name="T31" fmla="*/ 2 h 70"/>
                <a:gd name="T32" fmla="*/ 9 w 25"/>
                <a:gd name="T33" fmla="*/ 3 h 70"/>
                <a:gd name="T34" fmla="*/ 8 w 25"/>
                <a:gd name="T35" fmla="*/ 3 h 70"/>
                <a:gd name="T36" fmla="*/ 8 w 25"/>
                <a:gd name="T37" fmla="*/ 5 h 70"/>
                <a:gd name="T38" fmla="*/ 10 w 25"/>
                <a:gd name="T39" fmla="*/ 8 h 70"/>
                <a:gd name="T40" fmla="*/ 11 w 25"/>
                <a:gd name="T41" fmla="*/ 8 h 70"/>
                <a:gd name="T42" fmla="*/ 11 w 25"/>
                <a:gd name="T43" fmla="*/ 10 h 70"/>
                <a:gd name="T44" fmla="*/ 10 w 25"/>
                <a:gd name="T45" fmla="*/ 14 h 70"/>
                <a:gd name="T46" fmla="*/ 9 w 25"/>
                <a:gd name="T47" fmla="*/ 14 h 70"/>
                <a:gd name="T48" fmla="*/ 7 w 25"/>
                <a:gd name="T49" fmla="*/ 11 h 70"/>
                <a:gd name="T50" fmla="*/ 3 w 25"/>
                <a:gd name="T51" fmla="*/ 7 h 70"/>
                <a:gd name="T52" fmla="*/ 1 w 25"/>
                <a:gd name="T53" fmla="*/ 8 h 70"/>
                <a:gd name="T54" fmla="*/ 1 w 25"/>
                <a:gd name="T55" fmla="*/ 12 h 70"/>
                <a:gd name="T56" fmla="*/ 5 w 25"/>
                <a:gd name="T57" fmla="*/ 13 h 70"/>
                <a:gd name="T58" fmla="*/ 7 w 25"/>
                <a:gd name="T59" fmla="*/ 19 h 70"/>
                <a:gd name="T60" fmla="*/ 9 w 25"/>
                <a:gd name="T61" fmla="*/ 24 h 70"/>
                <a:gd name="T62" fmla="*/ 13 w 25"/>
                <a:gd name="T63" fmla="*/ 27 h 70"/>
                <a:gd name="T64" fmla="*/ 18 w 25"/>
                <a:gd name="T65" fmla="*/ 68 h 70"/>
                <a:gd name="T66" fmla="*/ 22 w 25"/>
                <a:gd name="T67" fmla="*/ 69 h 70"/>
                <a:gd name="T68" fmla="*/ 25 w 25"/>
                <a:gd name="T69" fmla="*/ 67 h 70"/>
                <a:gd name="T70" fmla="*/ 18 w 25"/>
                <a:gd name="T71" fmla="*/ 26 h 70"/>
                <a:gd name="T72" fmla="*/ 21 w 25"/>
                <a:gd name="T73" fmla="*/ 22 h 70"/>
                <a:gd name="T74" fmla="*/ 21 w 25"/>
                <a:gd name="T75" fmla="*/ 16 h 70"/>
                <a:gd name="T76" fmla="*/ 21 w 25"/>
                <a:gd name="T77" fmla="*/ 10 h 70"/>
                <a:gd name="T78" fmla="*/ 24 w 25"/>
                <a:gd name="T79" fmla="*/ 8 h 70"/>
                <a:gd name="T80" fmla="*/ 24 w 25"/>
                <a:gd name="T81" fmla="*/ 4 h 70"/>
                <a:gd name="T82" fmla="*/ 21 w 25"/>
                <a:gd name="T83" fmla="*/ 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70">
                  <a:moveTo>
                    <a:pt x="21" y="3"/>
                  </a:moveTo>
                  <a:cubicBezTo>
                    <a:pt x="19" y="4"/>
                    <a:pt x="19" y="8"/>
                    <a:pt x="18" y="9"/>
                  </a:cubicBezTo>
                  <a:cubicBezTo>
                    <a:pt x="18" y="10"/>
                    <a:pt x="18" y="13"/>
                    <a:pt x="18" y="13"/>
                  </a:cubicBezTo>
                  <a:cubicBezTo>
                    <a:pt x="18" y="13"/>
                    <a:pt x="17" y="13"/>
                    <a:pt x="16" y="13"/>
                  </a:cubicBezTo>
                  <a:cubicBezTo>
                    <a:pt x="15" y="13"/>
                    <a:pt x="14" y="11"/>
                    <a:pt x="14" y="10"/>
                  </a:cubicBezTo>
                  <a:cubicBezTo>
                    <a:pt x="14" y="9"/>
                    <a:pt x="14" y="8"/>
                    <a:pt x="14" y="7"/>
                  </a:cubicBezTo>
                  <a:cubicBezTo>
                    <a:pt x="14" y="7"/>
                    <a:pt x="15" y="8"/>
                    <a:pt x="15" y="7"/>
                  </a:cubicBezTo>
                  <a:cubicBezTo>
                    <a:pt x="16" y="7"/>
                    <a:pt x="16" y="6"/>
                    <a:pt x="16" y="4"/>
                  </a:cubicBezTo>
                  <a:cubicBezTo>
                    <a:pt x="16" y="3"/>
                    <a:pt x="16" y="3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0"/>
                    <a:pt x="13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9" y="1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7"/>
                    <a:pt x="9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9"/>
                    <a:pt x="11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9"/>
                    <a:pt x="4" y="7"/>
                    <a:pt x="3" y="7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9"/>
                    <a:pt x="0" y="11"/>
                    <a:pt x="1" y="12"/>
                  </a:cubicBezTo>
                  <a:cubicBezTo>
                    <a:pt x="2" y="13"/>
                    <a:pt x="4" y="13"/>
                    <a:pt x="5" y="13"/>
                  </a:cubicBezTo>
                  <a:cubicBezTo>
                    <a:pt x="6" y="15"/>
                    <a:pt x="6" y="15"/>
                    <a:pt x="7" y="19"/>
                  </a:cubicBezTo>
                  <a:cubicBezTo>
                    <a:pt x="8" y="20"/>
                    <a:pt x="9" y="23"/>
                    <a:pt x="9" y="24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3" y="27"/>
                    <a:pt x="14" y="41"/>
                    <a:pt x="18" y="68"/>
                  </a:cubicBezTo>
                  <a:cubicBezTo>
                    <a:pt x="18" y="69"/>
                    <a:pt x="21" y="70"/>
                    <a:pt x="22" y="69"/>
                  </a:cubicBezTo>
                  <a:cubicBezTo>
                    <a:pt x="23" y="69"/>
                    <a:pt x="25" y="68"/>
                    <a:pt x="25" y="67"/>
                  </a:cubicBezTo>
                  <a:cubicBezTo>
                    <a:pt x="21" y="39"/>
                    <a:pt x="18" y="26"/>
                    <a:pt x="18" y="26"/>
                  </a:cubicBezTo>
                  <a:cubicBezTo>
                    <a:pt x="19" y="26"/>
                    <a:pt x="21" y="24"/>
                    <a:pt x="21" y="22"/>
                  </a:cubicBezTo>
                  <a:cubicBezTo>
                    <a:pt x="21" y="21"/>
                    <a:pt x="21" y="18"/>
                    <a:pt x="21" y="16"/>
                  </a:cubicBezTo>
                  <a:cubicBezTo>
                    <a:pt x="21" y="13"/>
                    <a:pt x="21" y="12"/>
                    <a:pt x="21" y="10"/>
                  </a:cubicBezTo>
                  <a:cubicBezTo>
                    <a:pt x="22" y="10"/>
                    <a:pt x="23" y="9"/>
                    <a:pt x="24" y="8"/>
                  </a:cubicBezTo>
                  <a:cubicBezTo>
                    <a:pt x="25" y="7"/>
                    <a:pt x="25" y="5"/>
                    <a:pt x="24" y="4"/>
                  </a:cubicBezTo>
                  <a:cubicBezTo>
                    <a:pt x="23" y="4"/>
                    <a:pt x="23" y="3"/>
                    <a:pt x="2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59" name="Freeform 270"/>
            <p:cNvSpPr>
              <a:spLocks/>
            </p:cNvSpPr>
            <p:nvPr/>
          </p:nvSpPr>
          <p:spPr bwMode="auto">
            <a:xfrm>
              <a:off x="18349" y="1165"/>
              <a:ext cx="56" cy="42"/>
            </a:xfrm>
            <a:custGeom>
              <a:avLst/>
              <a:gdLst>
                <a:gd name="T0" fmla="*/ 1 w 19"/>
                <a:gd name="T1" fmla="*/ 3 h 14"/>
                <a:gd name="T2" fmla="*/ 9 w 19"/>
                <a:gd name="T3" fmla="*/ 5 h 14"/>
                <a:gd name="T4" fmla="*/ 16 w 19"/>
                <a:gd name="T5" fmla="*/ 0 h 14"/>
                <a:gd name="T6" fmla="*/ 11 w 19"/>
                <a:gd name="T7" fmla="*/ 13 h 14"/>
                <a:gd name="T8" fmla="*/ 1 w 19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4">
                  <a:moveTo>
                    <a:pt x="1" y="3"/>
                  </a:moveTo>
                  <a:cubicBezTo>
                    <a:pt x="2" y="4"/>
                    <a:pt x="5" y="6"/>
                    <a:pt x="9" y="5"/>
                  </a:cubicBezTo>
                  <a:cubicBezTo>
                    <a:pt x="13" y="4"/>
                    <a:pt x="15" y="2"/>
                    <a:pt x="16" y="0"/>
                  </a:cubicBezTo>
                  <a:cubicBezTo>
                    <a:pt x="17" y="1"/>
                    <a:pt x="19" y="11"/>
                    <a:pt x="11" y="13"/>
                  </a:cubicBezTo>
                  <a:cubicBezTo>
                    <a:pt x="2" y="14"/>
                    <a:pt x="0" y="5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0" name="Freeform 271"/>
            <p:cNvSpPr>
              <a:spLocks noEditPoints="1"/>
            </p:cNvSpPr>
            <p:nvPr/>
          </p:nvSpPr>
          <p:spPr bwMode="auto">
            <a:xfrm>
              <a:off x="18331" y="1081"/>
              <a:ext cx="77" cy="87"/>
            </a:xfrm>
            <a:custGeom>
              <a:avLst/>
              <a:gdLst>
                <a:gd name="T0" fmla="*/ 25 w 26"/>
                <a:gd name="T1" fmla="*/ 14 h 29"/>
                <a:gd name="T2" fmla="*/ 23 w 26"/>
                <a:gd name="T3" fmla="*/ 12 h 29"/>
                <a:gd name="T4" fmla="*/ 24 w 26"/>
                <a:gd name="T5" fmla="*/ 11 h 29"/>
                <a:gd name="T6" fmla="*/ 24 w 26"/>
                <a:gd name="T7" fmla="*/ 7 h 29"/>
                <a:gd name="T8" fmla="*/ 22 w 26"/>
                <a:gd name="T9" fmla="*/ 5 h 29"/>
                <a:gd name="T10" fmla="*/ 22 w 26"/>
                <a:gd name="T11" fmla="*/ 4 h 29"/>
                <a:gd name="T12" fmla="*/ 22 w 26"/>
                <a:gd name="T13" fmla="*/ 1 h 29"/>
                <a:gd name="T14" fmla="*/ 17 w 26"/>
                <a:gd name="T15" fmla="*/ 0 h 29"/>
                <a:gd name="T16" fmla="*/ 12 w 26"/>
                <a:gd name="T17" fmla="*/ 4 h 29"/>
                <a:gd name="T18" fmla="*/ 5 w 26"/>
                <a:gd name="T19" fmla="*/ 3 h 29"/>
                <a:gd name="T20" fmla="*/ 2 w 26"/>
                <a:gd name="T21" fmla="*/ 2 h 29"/>
                <a:gd name="T22" fmla="*/ 0 w 26"/>
                <a:gd name="T23" fmla="*/ 7 h 29"/>
                <a:gd name="T24" fmla="*/ 2 w 26"/>
                <a:gd name="T25" fmla="*/ 11 h 29"/>
                <a:gd name="T26" fmla="*/ 1 w 26"/>
                <a:gd name="T27" fmla="*/ 15 h 29"/>
                <a:gd name="T28" fmla="*/ 3 w 26"/>
                <a:gd name="T29" fmla="*/ 18 h 29"/>
                <a:gd name="T30" fmla="*/ 3 w 26"/>
                <a:gd name="T31" fmla="*/ 21 h 29"/>
                <a:gd name="T32" fmla="*/ 5 w 26"/>
                <a:gd name="T33" fmla="*/ 24 h 29"/>
                <a:gd name="T34" fmla="*/ 6 w 26"/>
                <a:gd name="T35" fmla="*/ 27 h 29"/>
                <a:gd name="T36" fmla="*/ 9 w 26"/>
                <a:gd name="T37" fmla="*/ 28 h 29"/>
                <a:gd name="T38" fmla="*/ 19 w 26"/>
                <a:gd name="T39" fmla="*/ 27 h 29"/>
                <a:gd name="T40" fmla="*/ 24 w 26"/>
                <a:gd name="T41" fmla="*/ 23 h 29"/>
                <a:gd name="T42" fmla="*/ 24 w 26"/>
                <a:gd name="T43" fmla="*/ 19 h 29"/>
                <a:gd name="T44" fmla="*/ 25 w 26"/>
                <a:gd name="T45" fmla="*/ 17 h 29"/>
                <a:gd name="T46" fmla="*/ 25 w 26"/>
                <a:gd name="T47" fmla="*/ 14 h 29"/>
                <a:gd name="T48" fmla="*/ 16 w 26"/>
                <a:gd name="T49" fmla="*/ 20 h 29"/>
                <a:gd name="T50" fmla="*/ 15 w 26"/>
                <a:gd name="T51" fmla="*/ 20 h 29"/>
                <a:gd name="T52" fmla="*/ 15 w 26"/>
                <a:gd name="T53" fmla="*/ 22 h 29"/>
                <a:gd name="T54" fmla="*/ 13 w 26"/>
                <a:gd name="T55" fmla="*/ 22 h 29"/>
                <a:gd name="T56" fmla="*/ 12 w 26"/>
                <a:gd name="T57" fmla="*/ 21 h 29"/>
                <a:gd name="T58" fmla="*/ 10 w 26"/>
                <a:gd name="T59" fmla="*/ 21 h 29"/>
                <a:gd name="T60" fmla="*/ 10 w 26"/>
                <a:gd name="T61" fmla="*/ 18 h 29"/>
                <a:gd name="T62" fmla="*/ 11 w 26"/>
                <a:gd name="T63" fmla="*/ 18 h 29"/>
                <a:gd name="T64" fmla="*/ 11 w 26"/>
                <a:gd name="T65" fmla="*/ 16 h 29"/>
                <a:gd name="T66" fmla="*/ 13 w 26"/>
                <a:gd name="T67" fmla="*/ 16 h 29"/>
                <a:gd name="T68" fmla="*/ 14 w 26"/>
                <a:gd name="T69" fmla="*/ 18 h 29"/>
                <a:gd name="T70" fmla="*/ 16 w 26"/>
                <a:gd name="T71" fmla="*/ 18 h 29"/>
                <a:gd name="T72" fmla="*/ 16 w 26"/>
                <a:gd name="T7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9">
                  <a:moveTo>
                    <a:pt x="25" y="14"/>
                  </a:moveTo>
                  <a:cubicBezTo>
                    <a:pt x="25" y="13"/>
                    <a:pt x="24" y="13"/>
                    <a:pt x="23" y="12"/>
                  </a:cubicBezTo>
                  <a:cubicBezTo>
                    <a:pt x="24" y="12"/>
                    <a:pt x="24" y="12"/>
                    <a:pt x="24" y="11"/>
                  </a:cubicBezTo>
                  <a:cubicBezTo>
                    <a:pt x="25" y="10"/>
                    <a:pt x="25" y="9"/>
                    <a:pt x="24" y="7"/>
                  </a:cubicBezTo>
                  <a:cubicBezTo>
                    <a:pt x="24" y="6"/>
                    <a:pt x="23" y="6"/>
                    <a:pt x="22" y="5"/>
                  </a:cubicBezTo>
                  <a:cubicBezTo>
                    <a:pt x="22" y="5"/>
                    <a:pt x="22" y="5"/>
                    <a:pt x="22" y="4"/>
                  </a:cubicBezTo>
                  <a:cubicBezTo>
                    <a:pt x="23" y="3"/>
                    <a:pt x="22" y="2"/>
                    <a:pt x="22" y="1"/>
                  </a:cubicBezTo>
                  <a:cubicBezTo>
                    <a:pt x="21" y="0"/>
                    <a:pt x="17" y="0"/>
                    <a:pt x="17" y="0"/>
                  </a:cubicBezTo>
                  <a:cubicBezTo>
                    <a:pt x="16" y="2"/>
                    <a:pt x="14" y="3"/>
                    <a:pt x="12" y="4"/>
                  </a:cubicBezTo>
                  <a:cubicBezTo>
                    <a:pt x="9" y="4"/>
                    <a:pt x="7" y="4"/>
                    <a:pt x="5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9"/>
                    <a:pt x="2" y="10"/>
                    <a:pt x="2" y="11"/>
                  </a:cubicBezTo>
                  <a:cubicBezTo>
                    <a:pt x="2" y="12"/>
                    <a:pt x="1" y="13"/>
                    <a:pt x="1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4" y="19"/>
                    <a:pt x="3" y="19"/>
                    <a:pt x="3" y="21"/>
                  </a:cubicBezTo>
                  <a:cubicBezTo>
                    <a:pt x="3" y="22"/>
                    <a:pt x="5" y="23"/>
                    <a:pt x="5" y="24"/>
                  </a:cubicBezTo>
                  <a:cubicBezTo>
                    <a:pt x="5" y="25"/>
                    <a:pt x="5" y="26"/>
                    <a:pt x="6" y="27"/>
                  </a:cubicBezTo>
                  <a:cubicBezTo>
                    <a:pt x="7" y="28"/>
                    <a:pt x="7" y="28"/>
                    <a:pt x="9" y="28"/>
                  </a:cubicBezTo>
                  <a:cubicBezTo>
                    <a:pt x="11" y="29"/>
                    <a:pt x="15" y="29"/>
                    <a:pt x="19" y="27"/>
                  </a:cubicBezTo>
                  <a:cubicBezTo>
                    <a:pt x="21" y="26"/>
                    <a:pt x="23" y="25"/>
                    <a:pt x="24" y="23"/>
                  </a:cubicBezTo>
                  <a:cubicBezTo>
                    <a:pt x="25" y="21"/>
                    <a:pt x="24" y="20"/>
                    <a:pt x="24" y="19"/>
                  </a:cubicBezTo>
                  <a:cubicBezTo>
                    <a:pt x="24" y="18"/>
                    <a:pt x="25" y="18"/>
                    <a:pt x="25" y="17"/>
                  </a:cubicBezTo>
                  <a:cubicBezTo>
                    <a:pt x="26" y="16"/>
                    <a:pt x="25" y="14"/>
                    <a:pt x="25" y="14"/>
                  </a:cubicBezTo>
                  <a:close/>
                  <a:moveTo>
                    <a:pt x="16" y="20"/>
                  </a:moveTo>
                  <a:cubicBezTo>
                    <a:pt x="16" y="21"/>
                    <a:pt x="15" y="20"/>
                    <a:pt x="15" y="20"/>
                  </a:cubicBezTo>
                  <a:cubicBezTo>
                    <a:pt x="15" y="21"/>
                    <a:pt x="15" y="22"/>
                    <a:pt x="15" y="22"/>
                  </a:cubicBezTo>
                  <a:cubicBezTo>
                    <a:pt x="15" y="22"/>
                    <a:pt x="13" y="23"/>
                    <a:pt x="13" y="22"/>
                  </a:cubicBezTo>
                  <a:cubicBezTo>
                    <a:pt x="12" y="22"/>
                    <a:pt x="12" y="21"/>
                    <a:pt x="12" y="21"/>
                  </a:cubicBezTo>
                  <a:cubicBezTo>
                    <a:pt x="12" y="21"/>
                    <a:pt x="11" y="21"/>
                    <a:pt x="10" y="21"/>
                  </a:cubicBezTo>
                  <a:cubicBezTo>
                    <a:pt x="10" y="21"/>
                    <a:pt x="9" y="19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7"/>
                    <a:pt x="14" y="18"/>
                  </a:cubicBezTo>
                  <a:cubicBezTo>
                    <a:pt x="14" y="18"/>
                    <a:pt x="15" y="17"/>
                    <a:pt x="16" y="18"/>
                  </a:cubicBezTo>
                  <a:cubicBezTo>
                    <a:pt x="16" y="18"/>
                    <a:pt x="17" y="20"/>
                    <a:pt x="1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1" name="Freeform 272"/>
            <p:cNvSpPr>
              <a:spLocks noEditPoints="1"/>
            </p:cNvSpPr>
            <p:nvPr/>
          </p:nvSpPr>
          <p:spPr bwMode="auto">
            <a:xfrm>
              <a:off x="18379" y="877"/>
              <a:ext cx="131" cy="285"/>
            </a:xfrm>
            <a:custGeom>
              <a:avLst/>
              <a:gdLst>
                <a:gd name="T0" fmla="*/ 41 w 44"/>
                <a:gd name="T1" fmla="*/ 12 h 95"/>
                <a:gd name="T2" fmla="*/ 44 w 44"/>
                <a:gd name="T3" fmla="*/ 2 h 95"/>
                <a:gd name="T4" fmla="*/ 42 w 44"/>
                <a:gd name="T5" fmla="*/ 0 h 95"/>
                <a:gd name="T6" fmla="*/ 3 w 44"/>
                <a:gd name="T7" fmla="*/ 16 h 95"/>
                <a:gd name="T8" fmla="*/ 5 w 44"/>
                <a:gd name="T9" fmla="*/ 32 h 95"/>
                <a:gd name="T10" fmla="*/ 25 w 44"/>
                <a:gd name="T11" fmla="*/ 62 h 95"/>
                <a:gd name="T12" fmla="*/ 31 w 44"/>
                <a:gd name="T13" fmla="*/ 87 h 95"/>
                <a:gd name="T14" fmla="*/ 42 w 44"/>
                <a:gd name="T15" fmla="*/ 95 h 95"/>
                <a:gd name="T16" fmla="*/ 41 w 44"/>
                <a:gd name="T17" fmla="*/ 12 h 95"/>
                <a:gd name="T18" fmla="*/ 18 w 44"/>
                <a:gd name="T19" fmla="*/ 27 h 95"/>
                <a:gd name="T20" fmla="*/ 14 w 44"/>
                <a:gd name="T21" fmla="*/ 34 h 95"/>
                <a:gd name="T22" fmla="*/ 12 w 44"/>
                <a:gd name="T23" fmla="*/ 26 h 95"/>
                <a:gd name="T24" fmla="*/ 12 w 44"/>
                <a:gd name="T25" fmla="*/ 23 h 95"/>
                <a:gd name="T26" fmla="*/ 14 w 44"/>
                <a:gd name="T27" fmla="*/ 28 h 95"/>
                <a:gd name="T28" fmla="*/ 15 w 44"/>
                <a:gd name="T29" fmla="*/ 28 h 95"/>
                <a:gd name="T30" fmla="*/ 18 w 44"/>
                <a:gd name="T31" fmla="*/ 24 h 95"/>
                <a:gd name="T32" fmla="*/ 18 w 44"/>
                <a:gd name="T33" fmla="*/ 27 h 95"/>
                <a:gd name="T34" fmla="*/ 26 w 44"/>
                <a:gd name="T35" fmla="*/ 12 h 95"/>
                <a:gd name="T36" fmla="*/ 27 w 44"/>
                <a:gd name="T37" fmla="*/ 10 h 95"/>
                <a:gd name="T38" fmla="*/ 28 w 44"/>
                <a:gd name="T39" fmla="*/ 14 h 95"/>
                <a:gd name="T40" fmla="*/ 29 w 44"/>
                <a:gd name="T41" fmla="*/ 14 h 95"/>
                <a:gd name="T42" fmla="*/ 32 w 44"/>
                <a:gd name="T43" fmla="*/ 11 h 95"/>
                <a:gd name="T44" fmla="*/ 32 w 44"/>
                <a:gd name="T45" fmla="*/ 14 h 95"/>
                <a:gd name="T46" fmla="*/ 27 w 44"/>
                <a:gd name="T47" fmla="*/ 20 h 95"/>
                <a:gd name="T48" fmla="*/ 26 w 44"/>
                <a:gd name="T49" fmla="*/ 12 h 95"/>
                <a:gd name="T50" fmla="*/ 33 w 44"/>
                <a:gd name="T51" fmla="*/ 39 h 95"/>
                <a:gd name="T52" fmla="*/ 28 w 44"/>
                <a:gd name="T53" fmla="*/ 46 h 95"/>
                <a:gd name="T54" fmla="*/ 26 w 44"/>
                <a:gd name="T55" fmla="*/ 37 h 95"/>
                <a:gd name="T56" fmla="*/ 27 w 44"/>
                <a:gd name="T57" fmla="*/ 35 h 95"/>
                <a:gd name="T58" fmla="*/ 28 w 44"/>
                <a:gd name="T59" fmla="*/ 40 h 95"/>
                <a:gd name="T60" fmla="*/ 30 w 44"/>
                <a:gd name="T61" fmla="*/ 40 h 95"/>
                <a:gd name="T62" fmla="*/ 33 w 44"/>
                <a:gd name="T63" fmla="*/ 36 h 95"/>
                <a:gd name="T64" fmla="*/ 33 w 44"/>
                <a:gd name="T65" fmla="*/ 3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" h="95">
                  <a:moveTo>
                    <a:pt x="41" y="12"/>
                  </a:moveTo>
                  <a:cubicBezTo>
                    <a:pt x="41" y="8"/>
                    <a:pt x="43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ubicBezTo>
                    <a:pt x="42" y="0"/>
                    <a:pt x="21" y="5"/>
                    <a:pt x="3" y="16"/>
                  </a:cubicBezTo>
                  <a:cubicBezTo>
                    <a:pt x="0" y="19"/>
                    <a:pt x="3" y="26"/>
                    <a:pt x="5" y="32"/>
                  </a:cubicBezTo>
                  <a:cubicBezTo>
                    <a:pt x="13" y="50"/>
                    <a:pt x="22" y="48"/>
                    <a:pt x="25" y="62"/>
                  </a:cubicBezTo>
                  <a:cubicBezTo>
                    <a:pt x="26" y="67"/>
                    <a:pt x="30" y="85"/>
                    <a:pt x="31" y="87"/>
                  </a:cubicBezTo>
                  <a:cubicBezTo>
                    <a:pt x="33" y="92"/>
                    <a:pt x="37" y="95"/>
                    <a:pt x="42" y="95"/>
                  </a:cubicBezTo>
                  <a:cubicBezTo>
                    <a:pt x="41" y="71"/>
                    <a:pt x="38" y="34"/>
                    <a:pt x="41" y="12"/>
                  </a:cubicBezTo>
                  <a:close/>
                  <a:moveTo>
                    <a:pt x="18" y="27"/>
                  </a:moveTo>
                  <a:cubicBezTo>
                    <a:pt x="18" y="29"/>
                    <a:pt x="16" y="34"/>
                    <a:pt x="14" y="34"/>
                  </a:cubicBezTo>
                  <a:cubicBezTo>
                    <a:pt x="13" y="34"/>
                    <a:pt x="11" y="28"/>
                    <a:pt x="12" y="26"/>
                  </a:cubicBezTo>
                  <a:cubicBezTo>
                    <a:pt x="12" y="24"/>
                    <a:pt x="12" y="24"/>
                    <a:pt x="12" y="23"/>
                  </a:cubicBezTo>
                  <a:cubicBezTo>
                    <a:pt x="13" y="23"/>
                    <a:pt x="14" y="25"/>
                    <a:pt x="14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5"/>
                    <a:pt x="17" y="24"/>
                    <a:pt x="18" y="24"/>
                  </a:cubicBezTo>
                  <a:cubicBezTo>
                    <a:pt x="18" y="24"/>
                    <a:pt x="19" y="26"/>
                    <a:pt x="18" y="27"/>
                  </a:cubicBezTo>
                  <a:close/>
                  <a:moveTo>
                    <a:pt x="26" y="12"/>
                  </a:moveTo>
                  <a:cubicBezTo>
                    <a:pt x="26" y="10"/>
                    <a:pt x="27" y="10"/>
                    <a:pt x="27" y="10"/>
                  </a:cubicBezTo>
                  <a:cubicBezTo>
                    <a:pt x="28" y="10"/>
                    <a:pt x="28" y="12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2"/>
                    <a:pt x="31" y="11"/>
                    <a:pt x="32" y="11"/>
                  </a:cubicBezTo>
                  <a:cubicBezTo>
                    <a:pt x="32" y="12"/>
                    <a:pt x="32" y="13"/>
                    <a:pt x="32" y="14"/>
                  </a:cubicBezTo>
                  <a:cubicBezTo>
                    <a:pt x="31" y="16"/>
                    <a:pt x="28" y="20"/>
                    <a:pt x="27" y="20"/>
                  </a:cubicBezTo>
                  <a:cubicBezTo>
                    <a:pt x="26" y="19"/>
                    <a:pt x="25" y="14"/>
                    <a:pt x="26" y="12"/>
                  </a:cubicBezTo>
                  <a:close/>
                  <a:moveTo>
                    <a:pt x="33" y="39"/>
                  </a:moveTo>
                  <a:cubicBezTo>
                    <a:pt x="32" y="41"/>
                    <a:pt x="29" y="47"/>
                    <a:pt x="28" y="46"/>
                  </a:cubicBezTo>
                  <a:cubicBezTo>
                    <a:pt x="26" y="46"/>
                    <a:pt x="26" y="39"/>
                    <a:pt x="26" y="37"/>
                  </a:cubicBezTo>
                  <a:cubicBezTo>
                    <a:pt x="26" y="35"/>
                    <a:pt x="27" y="35"/>
                    <a:pt x="27" y="35"/>
                  </a:cubicBezTo>
                  <a:cubicBezTo>
                    <a:pt x="28" y="35"/>
                    <a:pt x="28" y="37"/>
                    <a:pt x="28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37"/>
                    <a:pt x="33" y="36"/>
                    <a:pt x="33" y="36"/>
                  </a:cubicBezTo>
                  <a:cubicBezTo>
                    <a:pt x="34" y="36"/>
                    <a:pt x="34" y="38"/>
                    <a:pt x="33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2" name="Freeform 273"/>
            <p:cNvSpPr>
              <a:spLocks noEditPoints="1"/>
            </p:cNvSpPr>
            <p:nvPr/>
          </p:nvSpPr>
          <p:spPr bwMode="auto">
            <a:xfrm>
              <a:off x="18651" y="877"/>
              <a:ext cx="135" cy="285"/>
            </a:xfrm>
            <a:custGeom>
              <a:avLst/>
              <a:gdLst>
                <a:gd name="T0" fmla="*/ 42 w 45"/>
                <a:gd name="T1" fmla="*/ 17 h 95"/>
                <a:gd name="T2" fmla="*/ 1 w 45"/>
                <a:gd name="T3" fmla="*/ 0 h 95"/>
                <a:gd name="T4" fmla="*/ 0 w 45"/>
                <a:gd name="T5" fmla="*/ 2 h 95"/>
                <a:gd name="T6" fmla="*/ 3 w 45"/>
                <a:gd name="T7" fmla="*/ 12 h 95"/>
                <a:gd name="T8" fmla="*/ 2 w 45"/>
                <a:gd name="T9" fmla="*/ 95 h 95"/>
                <a:gd name="T10" fmla="*/ 13 w 45"/>
                <a:gd name="T11" fmla="*/ 87 h 95"/>
                <a:gd name="T12" fmla="*/ 19 w 45"/>
                <a:gd name="T13" fmla="*/ 62 h 95"/>
                <a:gd name="T14" fmla="*/ 40 w 45"/>
                <a:gd name="T15" fmla="*/ 33 h 95"/>
                <a:gd name="T16" fmla="*/ 42 w 45"/>
                <a:gd name="T17" fmla="*/ 17 h 95"/>
                <a:gd name="T18" fmla="*/ 11 w 45"/>
                <a:gd name="T19" fmla="*/ 11 h 95"/>
                <a:gd name="T20" fmla="*/ 14 w 45"/>
                <a:gd name="T21" fmla="*/ 14 h 95"/>
                <a:gd name="T22" fmla="*/ 16 w 45"/>
                <a:gd name="T23" fmla="*/ 14 h 95"/>
                <a:gd name="T24" fmla="*/ 16 w 45"/>
                <a:gd name="T25" fmla="*/ 10 h 95"/>
                <a:gd name="T26" fmla="*/ 17 w 45"/>
                <a:gd name="T27" fmla="*/ 12 h 95"/>
                <a:gd name="T28" fmla="*/ 16 w 45"/>
                <a:gd name="T29" fmla="*/ 20 h 95"/>
                <a:gd name="T30" fmla="*/ 12 w 45"/>
                <a:gd name="T31" fmla="*/ 14 h 95"/>
                <a:gd name="T32" fmla="*/ 11 w 45"/>
                <a:gd name="T33" fmla="*/ 11 h 95"/>
                <a:gd name="T34" fmla="*/ 16 w 45"/>
                <a:gd name="T35" fmla="*/ 50 h 95"/>
                <a:gd name="T36" fmla="*/ 11 w 45"/>
                <a:gd name="T37" fmla="*/ 43 h 95"/>
                <a:gd name="T38" fmla="*/ 11 w 45"/>
                <a:gd name="T39" fmla="*/ 40 h 95"/>
                <a:gd name="T40" fmla="*/ 14 w 45"/>
                <a:gd name="T41" fmla="*/ 44 h 95"/>
                <a:gd name="T42" fmla="*/ 16 w 45"/>
                <a:gd name="T43" fmla="*/ 44 h 95"/>
                <a:gd name="T44" fmla="*/ 17 w 45"/>
                <a:gd name="T45" fmla="*/ 38 h 95"/>
                <a:gd name="T46" fmla="*/ 18 w 45"/>
                <a:gd name="T47" fmla="*/ 41 h 95"/>
                <a:gd name="T48" fmla="*/ 16 w 45"/>
                <a:gd name="T49" fmla="*/ 50 h 95"/>
                <a:gd name="T50" fmla="*/ 31 w 45"/>
                <a:gd name="T51" fmla="*/ 35 h 95"/>
                <a:gd name="T52" fmla="*/ 27 w 45"/>
                <a:gd name="T53" fmla="*/ 28 h 95"/>
                <a:gd name="T54" fmla="*/ 27 w 45"/>
                <a:gd name="T55" fmla="*/ 25 h 95"/>
                <a:gd name="T56" fmla="*/ 30 w 45"/>
                <a:gd name="T57" fmla="*/ 29 h 95"/>
                <a:gd name="T58" fmla="*/ 31 w 45"/>
                <a:gd name="T59" fmla="*/ 29 h 95"/>
                <a:gd name="T60" fmla="*/ 32 w 45"/>
                <a:gd name="T61" fmla="*/ 24 h 95"/>
                <a:gd name="T62" fmla="*/ 33 w 45"/>
                <a:gd name="T63" fmla="*/ 27 h 95"/>
                <a:gd name="T64" fmla="*/ 31 w 45"/>
                <a:gd name="T65" fmla="*/ 3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" h="95">
                  <a:moveTo>
                    <a:pt x="42" y="17"/>
                  </a:moveTo>
                  <a:cubicBezTo>
                    <a:pt x="23" y="5"/>
                    <a:pt x="2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3" y="8"/>
                    <a:pt x="3" y="12"/>
                  </a:cubicBezTo>
                  <a:cubicBezTo>
                    <a:pt x="5" y="34"/>
                    <a:pt x="3" y="71"/>
                    <a:pt x="2" y="95"/>
                  </a:cubicBezTo>
                  <a:cubicBezTo>
                    <a:pt x="7" y="95"/>
                    <a:pt x="11" y="92"/>
                    <a:pt x="13" y="87"/>
                  </a:cubicBezTo>
                  <a:cubicBezTo>
                    <a:pt x="14" y="85"/>
                    <a:pt x="17" y="67"/>
                    <a:pt x="19" y="62"/>
                  </a:cubicBezTo>
                  <a:cubicBezTo>
                    <a:pt x="22" y="51"/>
                    <a:pt x="36" y="46"/>
                    <a:pt x="40" y="33"/>
                  </a:cubicBezTo>
                  <a:cubicBezTo>
                    <a:pt x="42" y="27"/>
                    <a:pt x="45" y="19"/>
                    <a:pt x="42" y="17"/>
                  </a:cubicBezTo>
                  <a:close/>
                  <a:moveTo>
                    <a:pt x="11" y="11"/>
                  </a:moveTo>
                  <a:cubicBezTo>
                    <a:pt x="12" y="11"/>
                    <a:pt x="13" y="12"/>
                    <a:pt x="14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2"/>
                    <a:pt x="16" y="10"/>
                    <a:pt x="16" y="10"/>
                  </a:cubicBezTo>
                  <a:cubicBezTo>
                    <a:pt x="17" y="10"/>
                    <a:pt x="17" y="10"/>
                    <a:pt x="17" y="12"/>
                  </a:cubicBezTo>
                  <a:cubicBezTo>
                    <a:pt x="18" y="14"/>
                    <a:pt x="18" y="19"/>
                    <a:pt x="16" y="20"/>
                  </a:cubicBezTo>
                  <a:cubicBezTo>
                    <a:pt x="15" y="20"/>
                    <a:pt x="12" y="16"/>
                    <a:pt x="12" y="14"/>
                  </a:cubicBezTo>
                  <a:cubicBezTo>
                    <a:pt x="11" y="13"/>
                    <a:pt x="11" y="12"/>
                    <a:pt x="11" y="11"/>
                  </a:cubicBezTo>
                  <a:close/>
                  <a:moveTo>
                    <a:pt x="16" y="50"/>
                  </a:moveTo>
                  <a:cubicBezTo>
                    <a:pt x="15" y="51"/>
                    <a:pt x="12" y="45"/>
                    <a:pt x="11" y="43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2" y="39"/>
                    <a:pt x="13" y="40"/>
                    <a:pt x="14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0"/>
                    <a:pt x="17" y="38"/>
                    <a:pt x="17" y="38"/>
                  </a:cubicBezTo>
                  <a:cubicBezTo>
                    <a:pt x="18" y="38"/>
                    <a:pt x="18" y="39"/>
                    <a:pt x="18" y="41"/>
                  </a:cubicBezTo>
                  <a:cubicBezTo>
                    <a:pt x="19" y="43"/>
                    <a:pt x="18" y="50"/>
                    <a:pt x="16" y="50"/>
                  </a:cubicBezTo>
                  <a:close/>
                  <a:moveTo>
                    <a:pt x="31" y="35"/>
                  </a:moveTo>
                  <a:cubicBezTo>
                    <a:pt x="29" y="35"/>
                    <a:pt x="27" y="30"/>
                    <a:pt x="27" y="28"/>
                  </a:cubicBezTo>
                  <a:cubicBezTo>
                    <a:pt x="26" y="26"/>
                    <a:pt x="27" y="25"/>
                    <a:pt x="27" y="25"/>
                  </a:cubicBezTo>
                  <a:cubicBezTo>
                    <a:pt x="28" y="25"/>
                    <a:pt x="29" y="26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6"/>
                    <a:pt x="32" y="24"/>
                    <a:pt x="32" y="24"/>
                  </a:cubicBezTo>
                  <a:cubicBezTo>
                    <a:pt x="33" y="24"/>
                    <a:pt x="33" y="25"/>
                    <a:pt x="33" y="27"/>
                  </a:cubicBezTo>
                  <a:cubicBezTo>
                    <a:pt x="34" y="29"/>
                    <a:pt x="32" y="35"/>
                    <a:pt x="31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3" name="Freeform 274"/>
            <p:cNvSpPr>
              <a:spLocks/>
            </p:cNvSpPr>
            <p:nvPr/>
          </p:nvSpPr>
          <p:spPr bwMode="auto">
            <a:xfrm>
              <a:off x="18594" y="785"/>
              <a:ext cx="45" cy="44"/>
            </a:xfrm>
            <a:custGeom>
              <a:avLst/>
              <a:gdLst>
                <a:gd name="T0" fmla="*/ 11 w 15"/>
                <a:gd name="T1" fmla="*/ 6 h 15"/>
                <a:gd name="T2" fmla="*/ 8 w 15"/>
                <a:gd name="T3" fmla="*/ 1 h 15"/>
                <a:gd name="T4" fmla="*/ 8 w 15"/>
                <a:gd name="T5" fmla="*/ 0 h 15"/>
                <a:gd name="T6" fmla="*/ 13 w 15"/>
                <a:gd name="T7" fmla="*/ 1 h 15"/>
                <a:gd name="T8" fmla="*/ 13 w 15"/>
                <a:gd name="T9" fmla="*/ 2 h 15"/>
                <a:gd name="T10" fmla="*/ 11 w 15"/>
                <a:gd name="T11" fmla="*/ 15 h 15"/>
                <a:gd name="T12" fmla="*/ 3 w 15"/>
                <a:gd name="T13" fmla="*/ 12 h 15"/>
                <a:gd name="T14" fmla="*/ 0 w 15"/>
                <a:gd name="T15" fmla="*/ 6 h 15"/>
                <a:gd name="T16" fmla="*/ 3 w 15"/>
                <a:gd name="T17" fmla="*/ 5 h 15"/>
                <a:gd name="T18" fmla="*/ 11 w 15"/>
                <a:gd name="T1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11" y="6"/>
                  </a:moveTo>
                  <a:cubicBezTo>
                    <a:pt x="11" y="6"/>
                    <a:pt x="11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11" y="0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5" y="8"/>
                    <a:pt x="11" y="11"/>
                    <a:pt x="11" y="15"/>
                  </a:cubicBezTo>
                  <a:cubicBezTo>
                    <a:pt x="7" y="12"/>
                    <a:pt x="3" y="12"/>
                    <a:pt x="3" y="1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3" y="5"/>
                  </a:cubicBezTo>
                  <a:cubicBezTo>
                    <a:pt x="6" y="5"/>
                    <a:pt x="9" y="5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4" name="Freeform 275"/>
            <p:cNvSpPr>
              <a:spLocks/>
            </p:cNvSpPr>
            <p:nvPr/>
          </p:nvSpPr>
          <p:spPr bwMode="auto">
            <a:xfrm>
              <a:off x="18498" y="683"/>
              <a:ext cx="159" cy="69"/>
            </a:xfrm>
            <a:custGeom>
              <a:avLst/>
              <a:gdLst>
                <a:gd name="T0" fmla="*/ 27 w 53"/>
                <a:gd name="T1" fmla="*/ 20 h 23"/>
                <a:gd name="T2" fmla="*/ 27 w 53"/>
                <a:gd name="T3" fmla="*/ 20 h 23"/>
                <a:gd name="T4" fmla="*/ 8 w 53"/>
                <a:gd name="T5" fmla="*/ 23 h 23"/>
                <a:gd name="T6" fmla="*/ 1 w 53"/>
                <a:gd name="T7" fmla="*/ 7 h 23"/>
                <a:gd name="T8" fmla="*/ 3 w 53"/>
                <a:gd name="T9" fmla="*/ 5 h 23"/>
                <a:gd name="T10" fmla="*/ 5 w 53"/>
                <a:gd name="T11" fmla="*/ 7 h 23"/>
                <a:gd name="T12" fmla="*/ 7 w 53"/>
                <a:gd name="T13" fmla="*/ 6 h 23"/>
                <a:gd name="T14" fmla="*/ 8 w 53"/>
                <a:gd name="T15" fmla="*/ 10 h 23"/>
                <a:gd name="T16" fmla="*/ 6 w 53"/>
                <a:gd name="T17" fmla="*/ 10 h 23"/>
                <a:gd name="T18" fmla="*/ 15 w 53"/>
                <a:gd name="T19" fmla="*/ 8 h 23"/>
                <a:gd name="T20" fmla="*/ 13 w 53"/>
                <a:gd name="T21" fmla="*/ 9 h 23"/>
                <a:gd name="T22" fmla="*/ 11 w 53"/>
                <a:gd name="T23" fmla="*/ 5 h 23"/>
                <a:gd name="T24" fmla="*/ 14 w 53"/>
                <a:gd name="T25" fmla="*/ 5 h 23"/>
                <a:gd name="T26" fmla="*/ 14 w 53"/>
                <a:gd name="T27" fmla="*/ 1 h 23"/>
                <a:gd name="T28" fmla="*/ 16 w 53"/>
                <a:gd name="T29" fmla="*/ 4 h 23"/>
                <a:gd name="T30" fmla="*/ 17 w 53"/>
                <a:gd name="T31" fmla="*/ 4 h 23"/>
                <a:gd name="T32" fmla="*/ 19 w 53"/>
                <a:gd name="T33" fmla="*/ 6 h 23"/>
                <a:gd name="T34" fmla="*/ 17 w 53"/>
                <a:gd name="T35" fmla="*/ 8 h 23"/>
                <a:gd name="T36" fmla="*/ 22 w 53"/>
                <a:gd name="T37" fmla="*/ 11 h 23"/>
                <a:gd name="T38" fmla="*/ 25 w 53"/>
                <a:gd name="T39" fmla="*/ 6 h 23"/>
                <a:gd name="T40" fmla="*/ 22 w 53"/>
                <a:gd name="T41" fmla="*/ 5 h 23"/>
                <a:gd name="T42" fmla="*/ 25 w 53"/>
                <a:gd name="T43" fmla="*/ 3 h 23"/>
                <a:gd name="T44" fmla="*/ 24 w 53"/>
                <a:gd name="T45" fmla="*/ 1 h 23"/>
                <a:gd name="T46" fmla="*/ 27 w 53"/>
                <a:gd name="T47" fmla="*/ 0 h 23"/>
                <a:gd name="T48" fmla="*/ 29 w 53"/>
                <a:gd name="T49" fmla="*/ 1 h 23"/>
                <a:gd name="T50" fmla="*/ 29 w 53"/>
                <a:gd name="T51" fmla="*/ 3 h 23"/>
                <a:gd name="T52" fmla="*/ 31 w 53"/>
                <a:gd name="T53" fmla="*/ 5 h 23"/>
                <a:gd name="T54" fmla="*/ 28 w 53"/>
                <a:gd name="T55" fmla="*/ 6 h 23"/>
                <a:gd name="T56" fmla="*/ 32 w 53"/>
                <a:gd name="T57" fmla="*/ 11 h 23"/>
                <a:gd name="T58" fmla="*/ 37 w 53"/>
                <a:gd name="T59" fmla="*/ 8 h 23"/>
                <a:gd name="T60" fmla="*/ 35 w 53"/>
                <a:gd name="T61" fmla="*/ 6 h 23"/>
                <a:gd name="T62" fmla="*/ 37 w 53"/>
                <a:gd name="T63" fmla="*/ 4 h 23"/>
                <a:gd name="T64" fmla="*/ 38 w 53"/>
                <a:gd name="T65" fmla="*/ 4 h 23"/>
                <a:gd name="T66" fmla="*/ 40 w 53"/>
                <a:gd name="T67" fmla="*/ 1 h 23"/>
                <a:gd name="T68" fmla="*/ 40 w 53"/>
                <a:gd name="T69" fmla="*/ 5 h 23"/>
                <a:gd name="T70" fmla="*/ 42 w 53"/>
                <a:gd name="T71" fmla="*/ 5 h 23"/>
                <a:gd name="T72" fmla="*/ 40 w 53"/>
                <a:gd name="T73" fmla="*/ 9 h 23"/>
                <a:gd name="T74" fmla="*/ 39 w 53"/>
                <a:gd name="T75" fmla="*/ 8 h 23"/>
                <a:gd name="T76" fmla="*/ 47 w 53"/>
                <a:gd name="T77" fmla="*/ 10 h 23"/>
                <a:gd name="T78" fmla="*/ 46 w 53"/>
                <a:gd name="T79" fmla="*/ 10 h 23"/>
                <a:gd name="T80" fmla="*/ 46 w 53"/>
                <a:gd name="T81" fmla="*/ 6 h 23"/>
                <a:gd name="T82" fmla="*/ 49 w 53"/>
                <a:gd name="T83" fmla="*/ 7 h 23"/>
                <a:gd name="T84" fmla="*/ 51 w 53"/>
                <a:gd name="T85" fmla="*/ 5 h 23"/>
                <a:gd name="T86" fmla="*/ 53 w 53"/>
                <a:gd name="T87" fmla="*/ 7 h 23"/>
                <a:gd name="T88" fmla="*/ 46 w 53"/>
                <a:gd name="T89" fmla="*/ 23 h 23"/>
                <a:gd name="T90" fmla="*/ 27 w 53"/>
                <a:gd name="T91" fmla="*/ 20 h 23"/>
                <a:gd name="T92" fmla="*/ 27 w 53"/>
                <a:gd name="T93" fmla="*/ 20 h 23"/>
                <a:gd name="T94" fmla="*/ 27 w 53"/>
                <a:gd name="T95" fmla="*/ 20 h 23"/>
                <a:gd name="T96" fmla="*/ 27 w 53"/>
                <a:gd name="T97" fmla="*/ 20 h 23"/>
                <a:gd name="T98" fmla="*/ 27 w 53"/>
                <a:gd name="T99" fmla="*/ 20 h 23"/>
                <a:gd name="T100" fmla="*/ 27 w 53"/>
                <a:gd name="T101" fmla="*/ 20 h 23"/>
                <a:gd name="T102" fmla="*/ 27 w 53"/>
                <a:gd name="T10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" h="23"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20"/>
                    <a:pt x="13" y="20"/>
                    <a:pt x="8" y="23"/>
                  </a:cubicBezTo>
                  <a:cubicBezTo>
                    <a:pt x="7" y="21"/>
                    <a:pt x="5" y="12"/>
                    <a:pt x="3" y="9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6" y="5"/>
                    <a:pt x="7" y="6"/>
                  </a:cubicBez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7" y="10"/>
                    <a:pt x="7" y="10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9" y="12"/>
                    <a:pt x="11" y="12"/>
                  </a:cubicBezTo>
                  <a:cubicBezTo>
                    <a:pt x="14" y="12"/>
                    <a:pt x="15" y="10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13" y="9"/>
                    <a:pt x="12" y="9"/>
                    <a:pt x="12" y="7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2" y="4"/>
                    <a:pt x="12" y="3"/>
                    <a:pt x="12" y="3"/>
                  </a:cubicBezTo>
                  <a:cubicBezTo>
                    <a:pt x="12" y="2"/>
                    <a:pt x="12" y="2"/>
                    <a:pt x="14" y="1"/>
                  </a:cubicBezTo>
                  <a:cubicBezTo>
                    <a:pt x="16" y="1"/>
                    <a:pt x="16" y="2"/>
                    <a:pt x="17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9" y="4"/>
                    <a:pt x="19" y="6"/>
                  </a:cubicBezTo>
                  <a:cubicBezTo>
                    <a:pt x="19" y="7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10"/>
                    <a:pt x="19" y="11"/>
                    <a:pt x="22" y="11"/>
                  </a:cubicBezTo>
                  <a:cubicBezTo>
                    <a:pt x="24" y="11"/>
                    <a:pt x="26" y="9"/>
                    <a:pt x="26" y="6"/>
                  </a:cubicBezTo>
                  <a:cubicBezTo>
                    <a:pt x="26" y="6"/>
                    <a:pt x="26" y="6"/>
                    <a:pt x="25" y="6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3" y="7"/>
                    <a:pt x="23" y="6"/>
                    <a:pt x="22" y="5"/>
                  </a:cubicBezTo>
                  <a:cubicBezTo>
                    <a:pt x="22" y="4"/>
                    <a:pt x="23" y="3"/>
                    <a:pt x="23" y="3"/>
                  </a:cubicBezTo>
                  <a:cubicBezTo>
                    <a:pt x="24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4" y="2"/>
                    <a:pt x="24" y="1"/>
                  </a:cubicBezTo>
                  <a:cubicBezTo>
                    <a:pt x="24" y="1"/>
                    <a:pt x="25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9" y="1"/>
                    <a:pt x="29" y="1"/>
                  </a:cubicBezTo>
                  <a:cubicBezTo>
                    <a:pt x="29" y="2"/>
                    <a:pt x="29" y="2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4"/>
                    <a:pt x="31" y="5"/>
                  </a:cubicBezTo>
                  <a:cubicBezTo>
                    <a:pt x="31" y="6"/>
                    <a:pt x="30" y="7"/>
                    <a:pt x="29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9"/>
                    <a:pt x="30" y="11"/>
                    <a:pt x="32" y="11"/>
                  </a:cubicBezTo>
                  <a:cubicBezTo>
                    <a:pt x="35" y="11"/>
                    <a:pt x="36" y="10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8"/>
                    <a:pt x="34" y="7"/>
                    <a:pt x="35" y="6"/>
                  </a:cubicBezTo>
                  <a:cubicBezTo>
                    <a:pt x="35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8" y="5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7" y="4"/>
                    <a:pt x="37" y="3"/>
                    <a:pt x="37" y="2"/>
                  </a:cubicBezTo>
                  <a:cubicBezTo>
                    <a:pt x="37" y="2"/>
                    <a:pt x="38" y="1"/>
                    <a:pt x="40" y="1"/>
                  </a:cubicBezTo>
                  <a:cubicBezTo>
                    <a:pt x="41" y="2"/>
                    <a:pt x="42" y="2"/>
                    <a:pt x="42" y="3"/>
                  </a:cubicBezTo>
                  <a:cubicBezTo>
                    <a:pt x="42" y="3"/>
                    <a:pt x="41" y="4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1" y="5"/>
                    <a:pt x="42" y="5"/>
                    <a:pt x="42" y="5"/>
                  </a:cubicBezTo>
                  <a:cubicBezTo>
                    <a:pt x="42" y="6"/>
                    <a:pt x="42" y="6"/>
                    <a:pt x="42" y="7"/>
                  </a:cubicBezTo>
                  <a:cubicBezTo>
                    <a:pt x="41" y="9"/>
                    <a:pt x="40" y="9"/>
                    <a:pt x="40" y="9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10"/>
                    <a:pt x="39" y="12"/>
                    <a:pt x="42" y="12"/>
                  </a:cubicBezTo>
                  <a:cubicBezTo>
                    <a:pt x="44" y="12"/>
                    <a:pt x="46" y="11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10"/>
                    <a:pt x="46" y="10"/>
                    <a:pt x="46" y="10"/>
                  </a:cubicBezTo>
                  <a:cubicBezTo>
                    <a:pt x="45" y="9"/>
                    <a:pt x="45" y="8"/>
                    <a:pt x="45" y="8"/>
                  </a:cubicBezTo>
                  <a:cubicBezTo>
                    <a:pt x="46" y="7"/>
                    <a:pt x="46" y="7"/>
                    <a:pt x="46" y="6"/>
                  </a:cubicBezTo>
                  <a:cubicBezTo>
                    <a:pt x="48" y="5"/>
                    <a:pt x="48" y="5"/>
                    <a:pt x="49" y="6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6"/>
                    <a:pt x="50" y="6"/>
                    <a:pt x="51" y="5"/>
                  </a:cubicBezTo>
                  <a:cubicBezTo>
                    <a:pt x="52" y="5"/>
                    <a:pt x="52" y="5"/>
                    <a:pt x="53" y="6"/>
                  </a:cubicBezTo>
                  <a:cubicBezTo>
                    <a:pt x="53" y="6"/>
                    <a:pt x="53" y="6"/>
                    <a:pt x="53" y="7"/>
                  </a:cubicBezTo>
                  <a:cubicBezTo>
                    <a:pt x="53" y="7"/>
                    <a:pt x="51" y="8"/>
                    <a:pt x="51" y="9"/>
                  </a:cubicBezTo>
                  <a:cubicBezTo>
                    <a:pt x="48" y="12"/>
                    <a:pt x="46" y="21"/>
                    <a:pt x="46" y="23"/>
                  </a:cubicBezTo>
                  <a:cubicBezTo>
                    <a:pt x="41" y="20"/>
                    <a:pt x="34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5" name="Freeform 276"/>
            <p:cNvSpPr>
              <a:spLocks noEditPoints="1"/>
            </p:cNvSpPr>
            <p:nvPr/>
          </p:nvSpPr>
          <p:spPr bwMode="auto">
            <a:xfrm>
              <a:off x="18510" y="752"/>
              <a:ext cx="129" cy="110"/>
            </a:xfrm>
            <a:custGeom>
              <a:avLst/>
              <a:gdLst>
                <a:gd name="T0" fmla="*/ 18 w 43"/>
                <a:gd name="T1" fmla="*/ 34 h 37"/>
                <a:gd name="T2" fmla="*/ 22 w 43"/>
                <a:gd name="T3" fmla="*/ 31 h 37"/>
                <a:gd name="T4" fmla="*/ 23 w 43"/>
                <a:gd name="T5" fmla="*/ 31 h 37"/>
                <a:gd name="T6" fmla="*/ 26 w 43"/>
                <a:gd name="T7" fmla="*/ 34 h 37"/>
                <a:gd name="T8" fmla="*/ 41 w 43"/>
                <a:gd name="T9" fmla="*/ 37 h 37"/>
                <a:gd name="T10" fmla="*/ 38 w 43"/>
                <a:gd name="T11" fmla="*/ 29 h 37"/>
                <a:gd name="T12" fmla="*/ 26 w 43"/>
                <a:gd name="T13" fmla="*/ 27 h 37"/>
                <a:gd name="T14" fmla="*/ 15 w 43"/>
                <a:gd name="T15" fmla="*/ 28 h 37"/>
                <a:gd name="T16" fmla="*/ 20 w 43"/>
                <a:gd name="T17" fmla="*/ 24 h 37"/>
                <a:gd name="T18" fmla="*/ 22 w 43"/>
                <a:gd name="T19" fmla="*/ 25 h 37"/>
                <a:gd name="T20" fmla="*/ 26 w 43"/>
                <a:gd name="T21" fmla="*/ 24 h 37"/>
                <a:gd name="T22" fmla="*/ 24 w 43"/>
                <a:gd name="T23" fmla="*/ 10 h 37"/>
                <a:gd name="T24" fmla="*/ 35 w 43"/>
                <a:gd name="T25" fmla="*/ 7 h 37"/>
                <a:gd name="T26" fmla="*/ 41 w 43"/>
                <a:gd name="T27" fmla="*/ 10 h 37"/>
                <a:gd name="T28" fmla="*/ 23 w 43"/>
                <a:gd name="T29" fmla="*/ 1 h 37"/>
                <a:gd name="T30" fmla="*/ 6 w 43"/>
                <a:gd name="T31" fmla="*/ 13 h 37"/>
                <a:gd name="T32" fmla="*/ 6 w 43"/>
                <a:gd name="T33" fmla="*/ 25 h 37"/>
                <a:gd name="T34" fmla="*/ 8 w 43"/>
                <a:gd name="T35" fmla="*/ 29 h 37"/>
                <a:gd name="T36" fmla="*/ 5 w 43"/>
                <a:gd name="T37" fmla="*/ 37 h 37"/>
                <a:gd name="T38" fmla="*/ 18 w 43"/>
                <a:gd name="T39" fmla="*/ 34 h 37"/>
                <a:gd name="T40" fmla="*/ 21 w 43"/>
                <a:gd name="T41" fmla="*/ 10 h 37"/>
                <a:gd name="T42" fmla="*/ 20 w 43"/>
                <a:gd name="T43" fmla="*/ 17 h 37"/>
                <a:gd name="T44" fmla="*/ 16 w 43"/>
                <a:gd name="T45" fmla="*/ 16 h 37"/>
                <a:gd name="T46" fmla="*/ 8 w 43"/>
                <a:gd name="T47" fmla="*/ 16 h 37"/>
                <a:gd name="T48" fmla="*/ 13 w 43"/>
                <a:gd name="T49" fmla="*/ 12 h 37"/>
                <a:gd name="T50" fmla="*/ 13 w 43"/>
                <a:gd name="T51" fmla="*/ 11 h 37"/>
                <a:gd name="T52" fmla="*/ 8 w 43"/>
                <a:gd name="T53" fmla="*/ 10 h 37"/>
                <a:gd name="T54" fmla="*/ 21 w 43"/>
                <a:gd name="T55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37">
                  <a:moveTo>
                    <a:pt x="18" y="34"/>
                  </a:moveTo>
                  <a:cubicBezTo>
                    <a:pt x="20" y="34"/>
                    <a:pt x="22" y="31"/>
                    <a:pt x="22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4" y="34"/>
                    <a:pt x="26" y="34"/>
                  </a:cubicBezTo>
                  <a:cubicBezTo>
                    <a:pt x="33" y="35"/>
                    <a:pt x="39" y="36"/>
                    <a:pt x="41" y="37"/>
                  </a:cubicBezTo>
                  <a:cubicBezTo>
                    <a:pt x="42" y="35"/>
                    <a:pt x="42" y="32"/>
                    <a:pt x="38" y="29"/>
                  </a:cubicBezTo>
                  <a:cubicBezTo>
                    <a:pt x="37" y="29"/>
                    <a:pt x="33" y="27"/>
                    <a:pt x="26" y="27"/>
                  </a:cubicBezTo>
                  <a:cubicBezTo>
                    <a:pt x="23" y="31"/>
                    <a:pt x="19" y="26"/>
                    <a:pt x="15" y="28"/>
                  </a:cubicBezTo>
                  <a:cubicBezTo>
                    <a:pt x="16" y="26"/>
                    <a:pt x="18" y="24"/>
                    <a:pt x="20" y="24"/>
                  </a:cubicBezTo>
                  <a:cubicBezTo>
                    <a:pt x="20" y="24"/>
                    <a:pt x="21" y="25"/>
                    <a:pt x="22" y="25"/>
                  </a:cubicBezTo>
                  <a:cubicBezTo>
                    <a:pt x="23" y="25"/>
                    <a:pt x="26" y="25"/>
                    <a:pt x="26" y="24"/>
                  </a:cubicBezTo>
                  <a:cubicBezTo>
                    <a:pt x="26" y="23"/>
                    <a:pt x="24" y="10"/>
                    <a:pt x="24" y="10"/>
                  </a:cubicBezTo>
                  <a:cubicBezTo>
                    <a:pt x="24" y="10"/>
                    <a:pt x="30" y="7"/>
                    <a:pt x="35" y="7"/>
                  </a:cubicBezTo>
                  <a:cubicBezTo>
                    <a:pt x="40" y="7"/>
                    <a:pt x="41" y="10"/>
                    <a:pt x="41" y="10"/>
                  </a:cubicBezTo>
                  <a:cubicBezTo>
                    <a:pt x="43" y="0"/>
                    <a:pt x="31" y="1"/>
                    <a:pt x="23" y="1"/>
                  </a:cubicBezTo>
                  <a:cubicBezTo>
                    <a:pt x="0" y="1"/>
                    <a:pt x="6" y="5"/>
                    <a:pt x="6" y="13"/>
                  </a:cubicBezTo>
                  <a:cubicBezTo>
                    <a:pt x="6" y="15"/>
                    <a:pt x="3" y="17"/>
                    <a:pt x="6" y="25"/>
                  </a:cubicBezTo>
                  <a:cubicBezTo>
                    <a:pt x="7" y="26"/>
                    <a:pt x="7" y="27"/>
                    <a:pt x="8" y="29"/>
                  </a:cubicBezTo>
                  <a:cubicBezTo>
                    <a:pt x="5" y="31"/>
                    <a:pt x="4" y="34"/>
                    <a:pt x="5" y="37"/>
                  </a:cubicBezTo>
                  <a:cubicBezTo>
                    <a:pt x="8" y="35"/>
                    <a:pt x="14" y="34"/>
                    <a:pt x="18" y="34"/>
                  </a:cubicBezTo>
                  <a:moveTo>
                    <a:pt x="21" y="10"/>
                  </a:moveTo>
                  <a:cubicBezTo>
                    <a:pt x="20" y="14"/>
                    <a:pt x="20" y="17"/>
                    <a:pt x="20" y="17"/>
                  </a:cubicBezTo>
                  <a:cubicBezTo>
                    <a:pt x="20" y="17"/>
                    <a:pt x="18" y="17"/>
                    <a:pt x="16" y="16"/>
                  </a:cubicBezTo>
                  <a:cubicBezTo>
                    <a:pt x="11" y="16"/>
                    <a:pt x="8" y="16"/>
                    <a:pt x="8" y="16"/>
                  </a:cubicBezTo>
                  <a:cubicBezTo>
                    <a:pt x="9" y="15"/>
                    <a:pt x="9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1" y="3"/>
                    <a:pt x="20" y="9"/>
                    <a:pt x="2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6" name="Freeform 277"/>
            <p:cNvSpPr>
              <a:spLocks noEditPoints="1"/>
            </p:cNvSpPr>
            <p:nvPr/>
          </p:nvSpPr>
          <p:spPr bwMode="auto">
            <a:xfrm>
              <a:off x="18516" y="862"/>
              <a:ext cx="126" cy="108"/>
            </a:xfrm>
            <a:custGeom>
              <a:avLst/>
              <a:gdLst>
                <a:gd name="T0" fmla="*/ 37 w 42"/>
                <a:gd name="T1" fmla="*/ 2 h 36"/>
                <a:gd name="T2" fmla="*/ 4 w 42"/>
                <a:gd name="T3" fmla="*/ 3 h 36"/>
                <a:gd name="T4" fmla="*/ 4 w 42"/>
                <a:gd name="T5" fmla="*/ 32 h 36"/>
                <a:gd name="T6" fmla="*/ 17 w 42"/>
                <a:gd name="T7" fmla="*/ 34 h 36"/>
                <a:gd name="T8" fmla="*/ 19 w 42"/>
                <a:gd name="T9" fmla="*/ 23 h 36"/>
                <a:gd name="T10" fmla="*/ 20 w 42"/>
                <a:gd name="T11" fmla="*/ 17 h 36"/>
                <a:gd name="T12" fmla="*/ 22 w 42"/>
                <a:gd name="T13" fmla="*/ 17 h 36"/>
                <a:gd name="T14" fmla="*/ 25 w 42"/>
                <a:gd name="T15" fmla="*/ 34 h 36"/>
                <a:gd name="T16" fmla="*/ 39 w 42"/>
                <a:gd name="T17" fmla="*/ 32 h 36"/>
                <a:gd name="T18" fmla="*/ 37 w 42"/>
                <a:gd name="T19" fmla="*/ 2 h 36"/>
                <a:gd name="T20" fmla="*/ 21 w 42"/>
                <a:gd name="T21" fmla="*/ 9 h 36"/>
                <a:gd name="T22" fmla="*/ 14 w 42"/>
                <a:gd name="T23" fmla="*/ 5 h 36"/>
                <a:gd name="T24" fmla="*/ 21 w 42"/>
                <a:gd name="T25" fmla="*/ 6 h 36"/>
                <a:gd name="T26" fmla="*/ 27 w 42"/>
                <a:gd name="T27" fmla="*/ 5 h 36"/>
                <a:gd name="T28" fmla="*/ 21 w 42"/>
                <a:gd name="T2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36">
                  <a:moveTo>
                    <a:pt x="37" y="2"/>
                  </a:moveTo>
                  <a:cubicBezTo>
                    <a:pt x="26" y="0"/>
                    <a:pt x="15" y="0"/>
                    <a:pt x="4" y="3"/>
                  </a:cubicBezTo>
                  <a:cubicBezTo>
                    <a:pt x="2" y="11"/>
                    <a:pt x="0" y="27"/>
                    <a:pt x="4" y="32"/>
                  </a:cubicBezTo>
                  <a:cubicBezTo>
                    <a:pt x="5" y="33"/>
                    <a:pt x="11" y="36"/>
                    <a:pt x="17" y="34"/>
                  </a:cubicBezTo>
                  <a:cubicBezTo>
                    <a:pt x="19" y="33"/>
                    <a:pt x="19" y="26"/>
                    <a:pt x="19" y="23"/>
                  </a:cubicBezTo>
                  <a:cubicBezTo>
                    <a:pt x="19" y="18"/>
                    <a:pt x="20" y="17"/>
                    <a:pt x="20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33"/>
                    <a:pt x="25" y="34"/>
                  </a:cubicBezTo>
                  <a:cubicBezTo>
                    <a:pt x="30" y="36"/>
                    <a:pt x="38" y="34"/>
                    <a:pt x="39" y="32"/>
                  </a:cubicBezTo>
                  <a:cubicBezTo>
                    <a:pt x="42" y="28"/>
                    <a:pt x="39" y="7"/>
                    <a:pt x="37" y="2"/>
                  </a:cubicBezTo>
                  <a:close/>
                  <a:moveTo>
                    <a:pt x="21" y="9"/>
                  </a:moveTo>
                  <a:cubicBezTo>
                    <a:pt x="15" y="9"/>
                    <a:pt x="14" y="8"/>
                    <a:pt x="14" y="5"/>
                  </a:cubicBezTo>
                  <a:cubicBezTo>
                    <a:pt x="14" y="5"/>
                    <a:pt x="15" y="6"/>
                    <a:pt x="21" y="6"/>
                  </a:cubicBezTo>
                  <a:cubicBezTo>
                    <a:pt x="26" y="6"/>
                    <a:pt x="27" y="5"/>
                    <a:pt x="27" y="5"/>
                  </a:cubicBezTo>
                  <a:cubicBezTo>
                    <a:pt x="27" y="8"/>
                    <a:pt x="26" y="9"/>
                    <a:pt x="21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7" name="Freeform 278"/>
            <p:cNvSpPr>
              <a:spLocks/>
            </p:cNvSpPr>
            <p:nvPr/>
          </p:nvSpPr>
          <p:spPr bwMode="auto">
            <a:xfrm>
              <a:off x="18385" y="1195"/>
              <a:ext cx="389" cy="128"/>
            </a:xfrm>
            <a:custGeom>
              <a:avLst/>
              <a:gdLst>
                <a:gd name="T0" fmla="*/ 65 w 130"/>
                <a:gd name="T1" fmla="*/ 39 h 43"/>
                <a:gd name="T2" fmla="*/ 65 w 130"/>
                <a:gd name="T3" fmla="*/ 39 h 43"/>
                <a:gd name="T4" fmla="*/ 65 w 130"/>
                <a:gd name="T5" fmla="*/ 39 h 43"/>
                <a:gd name="T6" fmla="*/ 65 w 130"/>
                <a:gd name="T7" fmla="*/ 39 h 43"/>
                <a:gd name="T8" fmla="*/ 6 w 130"/>
                <a:gd name="T9" fmla="*/ 19 h 43"/>
                <a:gd name="T10" fmla="*/ 1 w 130"/>
                <a:gd name="T11" fmla="*/ 12 h 43"/>
                <a:gd name="T12" fmla="*/ 10 w 130"/>
                <a:gd name="T13" fmla="*/ 16 h 43"/>
                <a:gd name="T14" fmla="*/ 11 w 130"/>
                <a:gd name="T15" fmla="*/ 12 h 43"/>
                <a:gd name="T16" fmla="*/ 19 w 130"/>
                <a:gd name="T17" fmla="*/ 17 h 43"/>
                <a:gd name="T18" fmla="*/ 15 w 130"/>
                <a:gd name="T19" fmla="*/ 21 h 43"/>
                <a:gd name="T20" fmla="*/ 27 w 130"/>
                <a:gd name="T21" fmla="*/ 26 h 43"/>
                <a:gd name="T22" fmla="*/ 34 w 130"/>
                <a:gd name="T23" fmla="*/ 18 h 43"/>
                <a:gd name="T24" fmla="*/ 28 w 130"/>
                <a:gd name="T25" fmla="*/ 16 h 43"/>
                <a:gd name="T26" fmla="*/ 32 w 130"/>
                <a:gd name="T27" fmla="*/ 11 h 43"/>
                <a:gd name="T28" fmla="*/ 29 w 130"/>
                <a:gd name="T29" fmla="*/ 6 h 43"/>
                <a:gd name="T30" fmla="*/ 40 w 130"/>
                <a:gd name="T31" fmla="*/ 5 h 43"/>
                <a:gd name="T32" fmla="*/ 39 w 130"/>
                <a:gd name="T33" fmla="*/ 10 h 43"/>
                <a:gd name="T34" fmla="*/ 42 w 130"/>
                <a:gd name="T35" fmla="*/ 8 h 43"/>
                <a:gd name="T36" fmla="*/ 43 w 130"/>
                <a:gd name="T37" fmla="*/ 17 h 43"/>
                <a:gd name="T38" fmla="*/ 39 w 130"/>
                <a:gd name="T39" fmla="*/ 17 h 43"/>
                <a:gd name="T40" fmla="*/ 62 w 130"/>
                <a:gd name="T41" fmla="*/ 14 h 43"/>
                <a:gd name="T42" fmla="*/ 58 w 130"/>
                <a:gd name="T43" fmla="*/ 15 h 43"/>
                <a:gd name="T44" fmla="*/ 56 w 130"/>
                <a:gd name="T45" fmla="*/ 6 h 43"/>
                <a:gd name="T46" fmla="*/ 61 w 130"/>
                <a:gd name="T47" fmla="*/ 7 h 43"/>
                <a:gd name="T48" fmla="*/ 65 w 130"/>
                <a:gd name="T49" fmla="*/ 0 h 43"/>
                <a:gd name="T50" fmla="*/ 71 w 130"/>
                <a:gd name="T51" fmla="*/ 3 h 43"/>
                <a:gd name="T52" fmla="*/ 69 w 130"/>
                <a:gd name="T53" fmla="*/ 7 h 43"/>
                <a:gd name="T54" fmla="*/ 75 w 130"/>
                <a:gd name="T55" fmla="*/ 11 h 43"/>
                <a:gd name="T56" fmla="*/ 68 w 130"/>
                <a:gd name="T57" fmla="*/ 14 h 43"/>
                <a:gd name="T58" fmla="*/ 78 w 130"/>
                <a:gd name="T59" fmla="*/ 24 h 43"/>
                <a:gd name="T60" fmla="*/ 90 w 130"/>
                <a:gd name="T61" fmla="*/ 17 h 43"/>
                <a:gd name="T62" fmla="*/ 84 w 130"/>
                <a:gd name="T63" fmla="*/ 12 h 43"/>
                <a:gd name="T64" fmla="*/ 89 w 130"/>
                <a:gd name="T65" fmla="*/ 9 h 43"/>
                <a:gd name="T66" fmla="*/ 92 w 130"/>
                <a:gd name="T67" fmla="*/ 10 h 43"/>
                <a:gd name="T68" fmla="*/ 96 w 130"/>
                <a:gd name="T69" fmla="*/ 3 h 43"/>
                <a:gd name="T70" fmla="*/ 97 w 130"/>
                <a:gd name="T71" fmla="*/ 11 h 43"/>
                <a:gd name="T72" fmla="*/ 102 w 130"/>
                <a:gd name="T73" fmla="*/ 12 h 43"/>
                <a:gd name="T74" fmla="*/ 97 w 130"/>
                <a:gd name="T75" fmla="*/ 19 h 43"/>
                <a:gd name="T76" fmla="*/ 95 w 130"/>
                <a:gd name="T77" fmla="*/ 18 h 43"/>
                <a:gd name="T78" fmla="*/ 115 w 130"/>
                <a:gd name="T79" fmla="*/ 22 h 43"/>
                <a:gd name="T80" fmla="*/ 111 w 130"/>
                <a:gd name="T81" fmla="*/ 21 h 43"/>
                <a:gd name="T82" fmla="*/ 113 w 130"/>
                <a:gd name="T83" fmla="*/ 13 h 43"/>
                <a:gd name="T84" fmla="*/ 119 w 130"/>
                <a:gd name="T85" fmla="*/ 16 h 43"/>
                <a:gd name="T86" fmla="*/ 124 w 130"/>
                <a:gd name="T87" fmla="*/ 12 h 43"/>
                <a:gd name="T88" fmla="*/ 128 w 130"/>
                <a:gd name="T89" fmla="*/ 14 h 43"/>
                <a:gd name="T90" fmla="*/ 110 w 130"/>
                <a:gd name="T91" fmla="*/ 43 h 43"/>
                <a:gd name="T92" fmla="*/ 65 w 130"/>
                <a:gd name="T93" fmla="*/ 39 h 43"/>
                <a:gd name="T94" fmla="*/ 65 w 130"/>
                <a:gd name="T95" fmla="*/ 39 h 43"/>
                <a:gd name="T96" fmla="*/ 65 w 130"/>
                <a:gd name="T9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43"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48" y="39"/>
                    <a:pt x="27" y="41"/>
                    <a:pt x="19" y="43"/>
                  </a:cubicBezTo>
                  <a:cubicBezTo>
                    <a:pt x="18" y="38"/>
                    <a:pt x="13" y="26"/>
                    <a:pt x="6" y="19"/>
                  </a:cubicBezTo>
                  <a:cubicBezTo>
                    <a:pt x="5" y="18"/>
                    <a:pt x="2" y="15"/>
                    <a:pt x="1" y="14"/>
                  </a:cubicBezTo>
                  <a:cubicBezTo>
                    <a:pt x="1" y="14"/>
                    <a:pt x="0" y="13"/>
                    <a:pt x="1" y="12"/>
                  </a:cubicBezTo>
                  <a:cubicBezTo>
                    <a:pt x="2" y="12"/>
                    <a:pt x="4" y="12"/>
                    <a:pt x="6" y="12"/>
                  </a:cubicBezTo>
                  <a:cubicBezTo>
                    <a:pt x="8" y="12"/>
                    <a:pt x="10" y="13"/>
                    <a:pt x="1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3"/>
                    <a:pt x="11" y="12"/>
                  </a:cubicBezTo>
                  <a:cubicBezTo>
                    <a:pt x="12" y="12"/>
                    <a:pt x="14" y="11"/>
                    <a:pt x="17" y="13"/>
                  </a:cubicBezTo>
                  <a:cubicBezTo>
                    <a:pt x="18" y="15"/>
                    <a:pt x="19" y="16"/>
                    <a:pt x="19" y="17"/>
                  </a:cubicBezTo>
                  <a:cubicBezTo>
                    <a:pt x="20" y="19"/>
                    <a:pt x="20" y="20"/>
                    <a:pt x="19" y="21"/>
                  </a:cubicBezTo>
                  <a:cubicBezTo>
                    <a:pt x="18" y="21"/>
                    <a:pt x="16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4"/>
                    <a:pt x="22" y="27"/>
                    <a:pt x="27" y="26"/>
                  </a:cubicBezTo>
                  <a:cubicBezTo>
                    <a:pt x="34" y="25"/>
                    <a:pt x="35" y="22"/>
                    <a:pt x="35" y="18"/>
                  </a:cubicBezTo>
                  <a:cubicBezTo>
                    <a:pt x="35" y="18"/>
                    <a:pt x="35" y="18"/>
                    <a:pt x="34" y="18"/>
                  </a:cubicBezTo>
                  <a:cubicBezTo>
                    <a:pt x="34" y="18"/>
                    <a:pt x="33" y="19"/>
                    <a:pt x="32" y="19"/>
                  </a:cubicBezTo>
                  <a:cubicBezTo>
                    <a:pt x="32" y="19"/>
                    <a:pt x="29" y="19"/>
                    <a:pt x="28" y="16"/>
                  </a:cubicBezTo>
                  <a:cubicBezTo>
                    <a:pt x="26" y="14"/>
                    <a:pt x="27" y="12"/>
                    <a:pt x="27" y="12"/>
                  </a:cubicBezTo>
                  <a:cubicBezTo>
                    <a:pt x="28" y="11"/>
                    <a:pt x="29" y="10"/>
                    <a:pt x="32" y="11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29" y="10"/>
                    <a:pt x="29" y="7"/>
                    <a:pt x="29" y="6"/>
                  </a:cubicBezTo>
                  <a:cubicBezTo>
                    <a:pt x="29" y="5"/>
                    <a:pt x="29" y="3"/>
                    <a:pt x="33" y="3"/>
                  </a:cubicBezTo>
                  <a:cubicBezTo>
                    <a:pt x="38" y="2"/>
                    <a:pt x="40" y="4"/>
                    <a:pt x="40" y="5"/>
                  </a:cubicBezTo>
                  <a:cubicBezTo>
                    <a:pt x="40" y="6"/>
                    <a:pt x="40" y="8"/>
                    <a:pt x="38" y="10"/>
                  </a:cubicBezTo>
                  <a:cubicBezTo>
                    <a:pt x="38" y="10"/>
                    <a:pt x="38" y="10"/>
                    <a:pt x="39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2" y="8"/>
                    <a:pt x="42" y="8"/>
                  </a:cubicBezTo>
                  <a:cubicBezTo>
                    <a:pt x="43" y="8"/>
                    <a:pt x="45" y="9"/>
                    <a:pt x="46" y="12"/>
                  </a:cubicBezTo>
                  <a:cubicBezTo>
                    <a:pt x="46" y="16"/>
                    <a:pt x="44" y="17"/>
                    <a:pt x="43" y="17"/>
                  </a:cubicBezTo>
                  <a:cubicBezTo>
                    <a:pt x="42" y="17"/>
                    <a:pt x="41" y="17"/>
                    <a:pt x="40" y="17"/>
                  </a:cubicBezTo>
                  <a:cubicBezTo>
                    <a:pt x="40" y="17"/>
                    <a:pt x="40" y="17"/>
                    <a:pt x="39" y="17"/>
                  </a:cubicBezTo>
                  <a:cubicBezTo>
                    <a:pt x="42" y="22"/>
                    <a:pt x="46" y="24"/>
                    <a:pt x="52" y="24"/>
                  </a:cubicBezTo>
                  <a:cubicBezTo>
                    <a:pt x="58" y="23"/>
                    <a:pt x="62" y="20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1" y="14"/>
                    <a:pt x="60" y="15"/>
                    <a:pt x="58" y="15"/>
                  </a:cubicBezTo>
                  <a:cubicBezTo>
                    <a:pt x="57" y="15"/>
                    <a:pt x="55" y="14"/>
                    <a:pt x="54" y="11"/>
                  </a:cubicBezTo>
                  <a:cubicBezTo>
                    <a:pt x="54" y="8"/>
                    <a:pt x="55" y="7"/>
                    <a:pt x="56" y="6"/>
                  </a:cubicBezTo>
                  <a:cubicBezTo>
                    <a:pt x="58" y="6"/>
                    <a:pt x="60" y="7"/>
                    <a:pt x="60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0" y="5"/>
                    <a:pt x="59" y="4"/>
                    <a:pt x="59" y="3"/>
                  </a:cubicBezTo>
                  <a:cubicBezTo>
                    <a:pt x="59" y="1"/>
                    <a:pt x="61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0" y="1"/>
                    <a:pt x="71" y="3"/>
                  </a:cubicBezTo>
                  <a:cubicBezTo>
                    <a:pt x="71" y="4"/>
                    <a:pt x="70" y="5"/>
                    <a:pt x="69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7"/>
                    <a:pt x="72" y="6"/>
                    <a:pt x="73" y="6"/>
                  </a:cubicBezTo>
                  <a:cubicBezTo>
                    <a:pt x="75" y="7"/>
                    <a:pt x="76" y="8"/>
                    <a:pt x="75" y="11"/>
                  </a:cubicBezTo>
                  <a:cubicBezTo>
                    <a:pt x="75" y="14"/>
                    <a:pt x="73" y="15"/>
                    <a:pt x="71" y="15"/>
                  </a:cubicBezTo>
                  <a:cubicBezTo>
                    <a:pt x="69" y="15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20"/>
                    <a:pt x="72" y="23"/>
                    <a:pt x="78" y="24"/>
                  </a:cubicBezTo>
                  <a:cubicBezTo>
                    <a:pt x="84" y="24"/>
                    <a:pt x="88" y="22"/>
                    <a:pt x="90" y="1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9" y="17"/>
                    <a:pt x="87" y="17"/>
                    <a:pt x="87" y="17"/>
                  </a:cubicBezTo>
                  <a:cubicBezTo>
                    <a:pt x="86" y="17"/>
                    <a:pt x="83" y="16"/>
                    <a:pt x="84" y="12"/>
                  </a:cubicBezTo>
                  <a:cubicBezTo>
                    <a:pt x="85" y="9"/>
                    <a:pt x="86" y="8"/>
                    <a:pt x="88" y="8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90" y="9"/>
                    <a:pt x="90" y="10"/>
                    <a:pt x="91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0" y="8"/>
                    <a:pt x="89" y="6"/>
                    <a:pt x="90" y="5"/>
                  </a:cubicBezTo>
                  <a:cubicBezTo>
                    <a:pt x="90" y="4"/>
                    <a:pt x="92" y="2"/>
                    <a:pt x="96" y="3"/>
                  </a:cubicBezTo>
                  <a:cubicBezTo>
                    <a:pt x="100" y="3"/>
                    <a:pt x="101" y="5"/>
                    <a:pt x="101" y="6"/>
                  </a:cubicBezTo>
                  <a:cubicBezTo>
                    <a:pt x="101" y="7"/>
                    <a:pt x="100" y="10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100" y="10"/>
                    <a:pt x="102" y="11"/>
                    <a:pt x="102" y="12"/>
                  </a:cubicBezTo>
                  <a:cubicBezTo>
                    <a:pt x="103" y="12"/>
                    <a:pt x="103" y="14"/>
                    <a:pt x="102" y="16"/>
                  </a:cubicBezTo>
                  <a:cubicBezTo>
                    <a:pt x="100" y="19"/>
                    <a:pt x="98" y="19"/>
                    <a:pt x="97" y="19"/>
                  </a:cubicBezTo>
                  <a:cubicBezTo>
                    <a:pt x="96" y="19"/>
                    <a:pt x="96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4" y="22"/>
                    <a:pt x="96" y="25"/>
                    <a:pt x="102" y="26"/>
                  </a:cubicBezTo>
                  <a:cubicBezTo>
                    <a:pt x="107" y="27"/>
                    <a:pt x="113" y="24"/>
                    <a:pt x="115" y="22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3" y="21"/>
                    <a:pt x="112" y="21"/>
                    <a:pt x="111" y="21"/>
                  </a:cubicBezTo>
                  <a:cubicBezTo>
                    <a:pt x="109" y="20"/>
                    <a:pt x="110" y="19"/>
                    <a:pt x="111" y="17"/>
                  </a:cubicBezTo>
                  <a:cubicBezTo>
                    <a:pt x="111" y="16"/>
                    <a:pt x="112" y="15"/>
                    <a:pt x="113" y="13"/>
                  </a:cubicBezTo>
                  <a:cubicBezTo>
                    <a:pt x="116" y="11"/>
                    <a:pt x="118" y="12"/>
                    <a:pt x="118" y="12"/>
                  </a:cubicBezTo>
                  <a:cubicBezTo>
                    <a:pt x="119" y="13"/>
                    <a:pt x="119" y="15"/>
                    <a:pt x="119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20" y="13"/>
                    <a:pt x="121" y="12"/>
                    <a:pt x="124" y="12"/>
                  </a:cubicBezTo>
                  <a:cubicBezTo>
                    <a:pt x="126" y="12"/>
                    <a:pt x="127" y="12"/>
                    <a:pt x="128" y="12"/>
                  </a:cubicBezTo>
                  <a:cubicBezTo>
                    <a:pt x="130" y="13"/>
                    <a:pt x="129" y="14"/>
                    <a:pt x="128" y="14"/>
                  </a:cubicBezTo>
                  <a:cubicBezTo>
                    <a:pt x="128" y="15"/>
                    <a:pt x="125" y="18"/>
                    <a:pt x="124" y="19"/>
                  </a:cubicBezTo>
                  <a:cubicBezTo>
                    <a:pt x="117" y="26"/>
                    <a:pt x="112" y="38"/>
                    <a:pt x="110" y="43"/>
                  </a:cubicBezTo>
                  <a:cubicBezTo>
                    <a:pt x="102" y="41"/>
                    <a:pt x="82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8" name="Freeform 279"/>
            <p:cNvSpPr>
              <a:spLocks/>
            </p:cNvSpPr>
            <p:nvPr/>
          </p:nvSpPr>
          <p:spPr bwMode="auto">
            <a:xfrm>
              <a:off x="18534" y="1545"/>
              <a:ext cx="9" cy="6"/>
            </a:xfrm>
            <a:custGeom>
              <a:avLst/>
              <a:gdLst>
                <a:gd name="T0" fmla="*/ 1 w 3"/>
                <a:gd name="T1" fmla="*/ 2 h 2"/>
                <a:gd name="T2" fmla="*/ 3 w 3"/>
                <a:gd name="T3" fmla="*/ 0 h 2"/>
                <a:gd name="T4" fmla="*/ 0 w 3"/>
                <a:gd name="T5" fmla="*/ 0 h 2"/>
                <a:gd name="T6" fmla="*/ 1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2" y="2"/>
                    <a:pt x="3" y="1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69" name="Freeform 280"/>
            <p:cNvSpPr>
              <a:spLocks/>
            </p:cNvSpPr>
            <p:nvPr/>
          </p:nvSpPr>
          <p:spPr bwMode="auto">
            <a:xfrm>
              <a:off x="18528" y="1452"/>
              <a:ext cx="12" cy="6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0 h 2"/>
                <a:gd name="T4" fmla="*/ 1 w 4"/>
                <a:gd name="T5" fmla="*/ 2 h 2"/>
                <a:gd name="T6" fmla="*/ 4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3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0" name="Freeform 281"/>
            <p:cNvSpPr>
              <a:spLocks/>
            </p:cNvSpPr>
            <p:nvPr/>
          </p:nvSpPr>
          <p:spPr bwMode="auto">
            <a:xfrm>
              <a:off x="18609" y="1458"/>
              <a:ext cx="42" cy="24"/>
            </a:xfrm>
            <a:custGeom>
              <a:avLst/>
              <a:gdLst>
                <a:gd name="T0" fmla="*/ 9 w 14"/>
                <a:gd name="T1" fmla="*/ 8 h 8"/>
                <a:gd name="T2" fmla="*/ 10 w 14"/>
                <a:gd name="T3" fmla="*/ 8 h 8"/>
                <a:gd name="T4" fmla="*/ 14 w 14"/>
                <a:gd name="T5" fmla="*/ 4 h 8"/>
                <a:gd name="T6" fmla="*/ 10 w 14"/>
                <a:gd name="T7" fmla="*/ 0 h 8"/>
                <a:gd name="T8" fmla="*/ 0 w 14"/>
                <a:gd name="T9" fmla="*/ 7 h 8"/>
                <a:gd name="T10" fmla="*/ 3 w 14"/>
                <a:gd name="T11" fmla="*/ 7 h 8"/>
                <a:gd name="T12" fmla="*/ 9 w 1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8">
                  <a:moveTo>
                    <a:pt x="9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4" y="7"/>
                    <a:pt x="14" y="4"/>
                  </a:cubicBezTo>
                  <a:cubicBezTo>
                    <a:pt x="14" y="1"/>
                    <a:pt x="12" y="0"/>
                    <a:pt x="10" y="0"/>
                  </a:cubicBezTo>
                  <a:cubicBezTo>
                    <a:pt x="5" y="0"/>
                    <a:pt x="5" y="6"/>
                    <a:pt x="0" y="7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6" y="7"/>
                    <a:pt x="8" y="7"/>
                    <a:pt x="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1" name="Freeform 282"/>
            <p:cNvSpPr>
              <a:spLocks noEditPoints="1"/>
            </p:cNvSpPr>
            <p:nvPr/>
          </p:nvSpPr>
          <p:spPr bwMode="auto">
            <a:xfrm>
              <a:off x="18447" y="1329"/>
              <a:ext cx="264" cy="327"/>
            </a:xfrm>
            <a:custGeom>
              <a:avLst/>
              <a:gdLst>
                <a:gd name="T0" fmla="*/ 51 w 88"/>
                <a:gd name="T1" fmla="*/ 9 h 109"/>
                <a:gd name="T2" fmla="*/ 26 w 88"/>
                <a:gd name="T3" fmla="*/ 5 h 109"/>
                <a:gd name="T4" fmla="*/ 38 w 88"/>
                <a:gd name="T5" fmla="*/ 20 h 109"/>
                <a:gd name="T6" fmla="*/ 68 w 88"/>
                <a:gd name="T7" fmla="*/ 27 h 109"/>
                <a:gd name="T8" fmla="*/ 76 w 88"/>
                <a:gd name="T9" fmla="*/ 36 h 109"/>
                <a:gd name="T10" fmla="*/ 72 w 88"/>
                <a:gd name="T11" fmla="*/ 36 h 109"/>
                <a:gd name="T12" fmla="*/ 75 w 88"/>
                <a:gd name="T13" fmla="*/ 30 h 109"/>
                <a:gd name="T14" fmla="*/ 12 w 88"/>
                <a:gd name="T15" fmla="*/ 34 h 109"/>
                <a:gd name="T16" fmla="*/ 7 w 88"/>
                <a:gd name="T17" fmla="*/ 32 h 109"/>
                <a:gd name="T18" fmla="*/ 7 w 88"/>
                <a:gd name="T19" fmla="*/ 26 h 109"/>
                <a:gd name="T20" fmla="*/ 29 w 88"/>
                <a:gd name="T21" fmla="*/ 16 h 109"/>
                <a:gd name="T22" fmla="*/ 38 w 88"/>
                <a:gd name="T23" fmla="*/ 36 h 109"/>
                <a:gd name="T24" fmla="*/ 36 w 88"/>
                <a:gd name="T25" fmla="*/ 32 h 109"/>
                <a:gd name="T26" fmla="*/ 51 w 88"/>
                <a:gd name="T27" fmla="*/ 30 h 109"/>
                <a:gd name="T28" fmla="*/ 50 w 88"/>
                <a:gd name="T29" fmla="*/ 40 h 109"/>
                <a:gd name="T30" fmla="*/ 16 w 88"/>
                <a:gd name="T31" fmla="*/ 49 h 109"/>
                <a:gd name="T32" fmla="*/ 8 w 88"/>
                <a:gd name="T33" fmla="*/ 41 h 109"/>
                <a:gd name="T34" fmla="*/ 11 w 88"/>
                <a:gd name="T35" fmla="*/ 38 h 109"/>
                <a:gd name="T36" fmla="*/ 22 w 88"/>
                <a:gd name="T37" fmla="*/ 57 h 109"/>
                <a:gd name="T38" fmla="*/ 26 w 88"/>
                <a:gd name="T39" fmla="*/ 15 h 109"/>
                <a:gd name="T40" fmla="*/ 11 w 88"/>
                <a:gd name="T41" fmla="*/ 8 h 109"/>
                <a:gd name="T42" fmla="*/ 16 w 88"/>
                <a:gd name="T43" fmla="*/ 11 h 109"/>
                <a:gd name="T44" fmla="*/ 11 w 88"/>
                <a:gd name="T45" fmla="*/ 13 h 109"/>
                <a:gd name="T46" fmla="*/ 10 w 88"/>
                <a:gd name="T47" fmla="*/ 19 h 109"/>
                <a:gd name="T48" fmla="*/ 10 w 88"/>
                <a:gd name="T49" fmla="*/ 50 h 109"/>
                <a:gd name="T50" fmla="*/ 7 w 88"/>
                <a:gd name="T51" fmla="*/ 61 h 109"/>
                <a:gd name="T52" fmla="*/ 14 w 88"/>
                <a:gd name="T53" fmla="*/ 59 h 109"/>
                <a:gd name="T54" fmla="*/ 26 w 88"/>
                <a:gd name="T55" fmla="*/ 44 h 109"/>
                <a:gd name="T56" fmla="*/ 30 w 88"/>
                <a:gd name="T57" fmla="*/ 36 h 109"/>
                <a:gd name="T58" fmla="*/ 41 w 88"/>
                <a:gd name="T59" fmla="*/ 40 h 109"/>
                <a:gd name="T60" fmla="*/ 79 w 88"/>
                <a:gd name="T61" fmla="*/ 61 h 109"/>
                <a:gd name="T62" fmla="*/ 77 w 88"/>
                <a:gd name="T63" fmla="*/ 67 h 109"/>
                <a:gd name="T64" fmla="*/ 73 w 88"/>
                <a:gd name="T65" fmla="*/ 65 h 109"/>
                <a:gd name="T66" fmla="*/ 60 w 88"/>
                <a:gd name="T67" fmla="*/ 63 h 109"/>
                <a:gd name="T68" fmla="*/ 13 w 88"/>
                <a:gd name="T69" fmla="*/ 64 h 109"/>
                <a:gd name="T70" fmla="*/ 38 w 88"/>
                <a:gd name="T71" fmla="*/ 67 h 109"/>
                <a:gd name="T72" fmla="*/ 36 w 88"/>
                <a:gd name="T73" fmla="*/ 63 h 109"/>
                <a:gd name="T74" fmla="*/ 51 w 88"/>
                <a:gd name="T75" fmla="*/ 61 h 109"/>
                <a:gd name="T76" fmla="*/ 50 w 88"/>
                <a:gd name="T77" fmla="*/ 71 h 109"/>
                <a:gd name="T78" fmla="*/ 19 w 88"/>
                <a:gd name="T79" fmla="*/ 80 h 109"/>
                <a:gd name="T80" fmla="*/ 11 w 88"/>
                <a:gd name="T81" fmla="*/ 73 h 109"/>
                <a:gd name="T82" fmla="*/ 16 w 88"/>
                <a:gd name="T83" fmla="*/ 72 h 109"/>
                <a:gd name="T84" fmla="*/ 20 w 88"/>
                <a:gd name="T85" fmla="*/ 73 h 109"/>
                <a:gd name="T86" fmla="*/ 12 w 88"/>
                <a:gd name="T87" fmla="*/ 82 h 109"/>
                <a:gd name="T88" fmla="*/ 47 w 88"/>
                <a:gd name="T89" fmla="*/ 100 h 109"/>
                <a:gd name="T90" fmla="*/ 39 w 88"/>
                <a:gd name="T91" fmla="*/ 100 h 109"/>
                <a:gd name="T92" fmla="*/ 45 w 88"/>
                <a:gd name="T93" fmla="*/ 96 h 109"/>
                <a:gd name="T94" fmla="*/ 76 w 88"/>
                <a:gd name="T95" fmla="*/ 94 h 109"/>
                <a:gd name="T96" fmla="*/ 72 w 88"/>
                <a:gd name="T97" fmla="*/ 96 h 109"/>
                <a:gd name="T98" fmla="*/ 68 w 88"/>
                <a:gd name="T99" fmla="*/ 97 h 109"/>
                <a:gd name="T100" fmla="*/ 32 w 88"/>
                <a:gd name="T101" fmla="*/ 93 h 109"/>
                <a:gd name="T102" fmla="*/ 12 w 88"/>
                <a:gd name="T103" fmla="*/ 96 h 109"/>
                <a:gd name="T104" fmla="*/ 15 w 88"/>
                <a:gd name="T105" fmla="*/ 91 h 109"/>
                <a:gd name="T106" fmla="*/ 24 w 88"/>
                <a:gd name="T107" fmla="*/ 81 h 109"/>
                <a:gd name="T108" fmla="*/ 29 w 88"/>
                <a:gd name="T109" fmla="*/ 72 h 109"/>
                <a:gd name="T110" fmla="*/ 35 w 88"/>
                <a:gd name="T111" fmla="*/ 67 h 109"/>
                <a:gd name="T112" fmla="*/ 70 w 88"/>
                <a:gd name="T113" fmla="*/ 78 h 109"/>
                <a:gd name="T114" fmla="*/ 74 w 88"/>
                <a:gd name="T115" fmla="*/ 80 h 109"/>
                <a:gd name="T116" fmla="*/ 78 w 88"/>
                <a:gd name="T117" fmla="*/ 50 h 109"/>
                <a:gd name="T118" fmla="*/ 80 w 88"/>
                <a:gd name="T119" fmla="*/ 1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109">
                  <a:moveTo>
                    <a:pt x="44" y="0"/>
                  </a:moveTo>
                  <a:cubicBezTo>
                    <a:pt x="20" y="0"/>
                    <a:pt x="5" y="3"/>
                    <a:pt x="0" y="3"/>
                  </a:cubicBezTo>
                  <a:cubicBezTo>
                    <a:pt x="0" y="8"/>
                    <a:pt x="1" y="41"/>
                    <a:pt x="2" y="67"/>
                  </a:cubicBezTo>
                  <a:cubicBezTo>
                    <a:pt x="4" y="99"/>
                    <a:pt x="20" y="109"/>
                    <a:pt x="44" y="109"/>
                  </a:cubicBezTo>
                  <a:cubicBezTo>
                    <a:pt x="66" y="109"/>
                    <a:pt x="84" y="104"/>
                    <a:pt x="86" y="67"/>
                  </a:cubicBezTo>
                  <a:cubicBezTo>
                    <a:pt x="87" y="41"/>
                    <a:pt x="88" y="8"/>
                    <a:pt x="88" y="3"/>
                  </a:cubicBezTo>
                  <a:cubicBezTo>
                    <a:pt x="83" y="3"/>
                    <a:pt x="68" y="0"/>
                    <a:pt x="44" y="0"/>
                  </a:cubicBezTo>
                  <a:close/>
                  <a:moveTo>
                    <a:pt x="48" y="8"/>
                  </a:moveTo>
                  <a:cubicBezTo>
                    <a:pt x="50" y="8"/>
                    <a:pt x="50" y="9"/>
                    <a:pt x="50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2" y="8"/>
                    <a:pt x="53" y="8"/>
                  </a:cubicBezTo>
                  <a:cubicBezTo>
                    <a:pt x="55" y="8"/>
                    <a:pt x="56" y="9"/>
                    <a:pt x="56" y="9"/>
                  </a:cubicBezTo>
                  <a:cubicBezTo>
                    <a:pt x="56" y="12"/>
                    <a:pt x="52" y="12"/>
                    <a:pt x="51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2"/>
                    <a:pt x="46" y="12"/>
                    <a:pt x="46" y="9"/>
                  </a:cubicBezTo>
                  <a:cubicBezTo>
                    <a:pt x="46" y="9"/>
                    <a:pt x="46" y="8"/>
                    <a:pt x="48" y="8"/>
                  </a:cubicBezTo>
                  <a:close/>
                  <a:moveTo>
                    <a:pt x="25" y="10"/>
                  </a:moveTo>
                  <a:cubicBezTo>
                    <a:pt x="26" y="10"/>
                    <a:pt x="26" y="10"/>
                    <a:pt x="27" y="10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6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6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2" y="6"/>
                    <a:pt x="33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8" y="15"/>
                    <a:pt x="38" y="20"/>
                  </a:cubicBezTo>
                  <a:cubicBezTo>
                    <a:pt x="40" y="19"/>
                    <a:pt x="47" y="19"/>
                    <a:pt x="48" y="19"/>
                  </a:cubicBezTo>
                  <a:cubicBezTo>
                    <a:pt x="43" y="18"/>
                    <a:pt x="39" y="16"/>
                    <a:pt x="39" y="9"/>
                  </a:cubicBezTo>
                  <a:cubicBezTo>
                    <a:pt x="40" y="9"/>
                    <a:pt x="40" y="10"/>
                    <a:pt x="41" y="10"/>
                  </a:cubicBezTo>
                  <a:cubicBezTo>
                    <a:pt x="43" y="10"/>
                    <a:pt x="45" y="12"/>
                    <a:pt x="45" y="13"/>
                  </a:cubicBezTo>
                  <a:cubicBezTo>
                    <a:pt x="45" y="14"/>
                    <a:pt x="44" y="15"/>
                    <a:pt x="43" y="15"/>
                  </a:cubicBezTo>
                  <a:cubicBezTo>
                    <a:pt x="43" y="16"/>
                    <a:pt x="45" y="18"/>
                    <a:pt x="49" y="18"/>
                  </a:cubicBezTo>
                  <a:cubicBezTo>
                    <a:pt x="56" y="18"/>
                    <a:pt x="55" y="10"/>
                    <a:pt x="65" y="10"/>
                  </a:cubicBezTo>
                  <a:cubicBezTo>
                    <a:pt x="68" y="10"/>
                    <a:pt x="73" y="11"/>
                    <a:pt x="73" y="17"/>
                  </a:cubicBezTo>
                  <a:cubicBezTo>
                    <a:pt x="73" y="22"/>
                    <a:pt x="66" y="23"/>
                    <a:pt x="65" y="23"/>
                  </a:cubicBezTo>
                  <a:cubicBezTo>
                    <a:pt x="66" y="24"/>
                    <a:pt x="65" y="27"/>
                    <a:pt x="68" y="27"/>
                  </a:cubicBezTo>
                  <a:cubicBezTo>
                    <a:pt x="71" y="27"/>
                    <a:pt x="75" y="26"/>
                    <a:pt x="76" y="26"/>
                  </a:cubicBezTo>
                  <a:cubicBezTo>
                    <a:pt x="79" y="26"/>
                    <a:pt x="77" y="29"/>
                    <a:pt x="79" y="31"/>
                  </a:cubicBezTo>
                  <a:cubicBezTo>
                    <a:pt x="81" y="32"/>
                    <a:pt x="81" y="33"/>
                    <a:pt x="81" y="33"/>
                  </a:cubicBezTo>
                  <a:cubicBezTo>
                    <a:pt x="81" y="34"/>
                    <a:pt x="80" y="35"/>
                    <a:pt x="80" y="35"/>
                  </a:cubicBezTo>
                  <a:cubicBezTo>
                    <a:pt x="80" y="35"/>
                    <a:pt x="80" y="34"/>
                    <a:pt x="79" y="34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4"/>
                    <a:pt x="78" y="34"/>
                    <a:pt x="78" y="33"/>
                  </a:cubicBezTo>
                  <a:cubicBezTo>
                    <a:pt x="77" y="33"/>
                    <a:pt x="77" y="34"/>
                    <a:pt x="77" y="34"/>
                  </a:cubicBezTo>
                  <a:cubicBezTo>
                    <a:pt x="77" y="34"/>
                    <a:pt x="77" y="34"/>
                    <a:pt x="77" y="35"/>
                  </a:cubicBezTo>
                  <a:cubicBezTo>
                    <a:pt x="77" y="36"/>
                    <a:pt x="76" y="36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6"/>
                    <a:pt x="73" y="36"/>
                  </a:cubicBezTo>
                  <a:cubicBezTo>
                    <a:pt x="73" y="36"/>
                    <a:pt x="73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1" y="36"/>
                    <a:pt x="71" y="35"/>
                  </a:cubicBezTo>
                  <a:cubicBezTo>
                    <a:pt x="71" y="34"/>
                    <a:pt x="72" y="34"/>
                    <a:pt x="72" y="34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4"/>
                    <a:pt x="71" y="34"/>
                    <a:pt x="71" y="34"/>
                  </a:cubicBezTo>
                  <a:cubicBezTo>
                    <a:pt x="71" y="34"/>
                    <a:pt x="70" y="34"/>
                    <a:pt x="70" y="33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4"/>
                    <a:pt x="69" y="34"/>
                    <a:pt x="69" y="33"/>
                  </a:cubicBezTo>
                  <a:cubicBezTo>
                    <a:pt x="69" y="32"/>
                    <a:pt x="71" y="32"/>
                    <a:pt x="72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4" y="32"/>
                    <a:pt x="75" y="31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3" y="30"/>
                    <a:pt x="66" y="32"/>
                    <a:pt x="60" y="32"/>
                  </a:cubicBezTo>
                  <a:cubicBezTo>
                    <a:pt x="52" y="32"/>
                    <a:pt x="58" y="22"/>
                    <a:pt x="52" y="22"/>
                  </a:cubicBezTo>
                  <a:cubicBezTo>
                    <a:pt x="46" y="22"/>
                    <a:pt x="44" y="29"/>
                    <a:pt x="37" y="29"/>
                  </a:cubicBezTo>
                  <a:cubicBezTo>
                    <a:pt x="35" y="29"/>
                    <a:pt x="33" y="28"/>
                    <a:pt x="32" y="28"/>
                  </a:cubicBezTo>
                  <a:cubicBezTo>
                    <a:pt x="32" y="30"/>
                    <a:pt x="32" y="31"/>
                    <a:pt x="30" y="31"/>
                  </a:cubicBezTo>
                  <a:cubicBezTo>
                    <a:pt x="28" y="31"/>
                    <a:pt x="23" y="32"/>
                    <a:pt x="15" y="32"/>
                  </a:cubicBezTo>
                  <a:cubicBezTo>
                    <a:pt x="14" y="35"/>
                    <a:pt x="13" y="35"/>
                    <a:pt x="12" y="35"/>
                  </a:cubicBezTo>
                  <a:cubicBezTo>
                    <a:pt x="11" y="35"/>
                    <a:pt x="11" y="35"/>
                    <a:pt x="10" y="35"/>
                  </a:cubicBezTo>
                  <a:cubicBezTo>
                    <a:pt x="11" y="35"/>
                    <a:pt x="12" y="35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3"/>
                    <a:pt x="12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0" y="33"/>
                    <a:pt x="9" y="35"/>
                    <a:pt x="8" y="35"/>
                  </a:cubicBezTo>
                  <a:cubicBezTo>
                    <a:pt x="7" y="35"/>
                    <a:pt x="7" y="34"/>
                    <a:pt x="7" y="33"/>
                  </a:cubicBezTo>
                  <a:cubicBezTo>
                    <a:pt x="6" y="33"/>
                    <a:pt x="6" y="34"/>
                    <a:pt x="5" y="34"/>
                  </a:cubicBezTo>
                  <a:cubicBezTo>
                    <a:pt x="5" y="33"/>
                    <a:pt x="6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1"/>
                  </a:cubicBezTo>
                  <a:cubicBezTo>
                    <a:pt x="8" y="32"/>
                    <a:pt x="7" y="32"/>
                    <a:pt x="7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0"/>
                    <a:pt x="5" y="29"/>
                    <a:pt x="6" y="29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7" y="28"/>
                  </a:cubicBezTo>
                  <a:cubicBezTo>
                    <a:pt x="6" y="28"/>
                    <a:pt x="6" y="27"/>
                    <a:pt x="6" y="27"/>
                  </a:cubicBezTo>
                  <a:cubicBezTo>
                    <a:pt x="5" y="27"/>
                    <a:pt x="5" y="28"/>
                    <a:pt x="5" y="28"/>
                  </a:cubicBezTo>
                  <a:cubicBezTo>
                    <a:pt x="5" y="27"/>
                    <a:pt x="6" y="26"/>
                    <a:pt x="7" y="26"/>
                  </a:cubicBezTo>
                  <a:cubicBezTo>
                    <a:pt x="10" y="26"/>
                    <a:pt x="10" y="28"/>
                    <a:pt x="13" y="28"/>
                  </a:cubicBezTo>
                  <a:cubicBezTo>
                    <a:pt x="17" y="28"/>
                    <a:pt x="23" y="28"/>
                    <a:pt x="24" y="27"/>
                  </a:cubicBezTo>
                  <a:cubicBezTo>
                    <a:pt x="23" y="27"/>
                    <a:pt x="22" y="26"/>
                    <a:pt x="22" y="24"/>
                  </a:cubicBezTo>
                  <a:cubicBezTo>
                    <a:pt x="22" y="23"/>
                    <a:pt x="24" y="21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2" y="20"/>
                    <a:pt x="22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5" y="18"/>
                    <a:pt x="26" y="18"/>
                  </a:cubicBezTo>
                  <a:cubicBezTo>
                    <a:pt x="28" y="18"/>
                    <a:pt x="29" y="17"/>
                    <a:pt x="29" y="16"/>
                  </a:cubicBezTo>
                  <a:cubicBezTo>
                    <a:pt x="29" y="14"/>
                    <a:pt x="28" y="13"/>
                    <a:pt x="26" y="13"/>
                  </a:cubicBezTo>
                  <a:cubicBezTo>
                    <a:pt x="24" y="13"/>
                    <a:pt x="24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3"/>
                    <a:pt x="22" y="12"/>
                    <a:pt x="22" y="11"/>
                  </a:cubicBezTo>
                  <a:cubicBezTo>
                    <a:pt x="22" y="10"/>
                    <a:pt x="23" y="10"/>
                    <a:pt x="25" y="10"/>
                  </a:cubicBezTo>
                  <a:close/>
                  <a:moveTo>
                    <a:pt x="43" y="36"/>
                  </a:moveTo>
                  <a:cubicBezTo>
                    <a:pt x="43" y="35"/>
                    <a:pt x="43" y="35"/>
                    <a:pt x="42" y="35"/>
                  </a:cubicBezTo>
                  <a:cubicBezTo>
                    <a:pt x="41" y="35"/>
                    <a:pt x="41" y="38"/>
                    <a:pt x="39" y="37"/>
                  </a:cubicBezTo>
                  <a:cubicBezTo>
                    <a:pt x="38" y="37"/>
                    <a:pt x="38" y="37"/>
                    <a:pt x="39" y="38"/>
                  </a:cubicBezTo>
                  <a:cubicBezTo>
                    <a:pt x="38" y="37"/>
                    <a:pt x="38" y="37"/>
                    <a:pt x="38" y="36"/>
                  </a:cubicBezTo>
                  <a:cubicBezTo>
                    <a:pt x="39" y="36"/>
                    <a:pt x="40" y="35"/>
                    <a:pt x="40" y="35"/>
                  </a:cubicBezTo>
                  <a:cubicBezTo>
                    <a:pt x="40" y="35"/>
                    <a:pt x="40" y="35"/>
                    <a:pt x="39" y="34"/>
                  </a:cubicBezTo>
                  <a:cubicBezTo>
                    <a:pt x="39" y="34"/>
                    <a:pt x="38" y="36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4"/>
                    <a:pt x="36" y="34"/>
                    <a:pt x="37" y="33"/>
                  </a:cubicBezTo>
                  <a:cubicBezTo>
                    <a:pt x="38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2"/>
                    <a:pt x="37" y="33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7" y="31"/>
                    <a:pt x="38" y="31"/>
                  </a:cubicBezTo>
                  <a:cubicBezTo>
                    <a:pt x="39" y="31"/>
                    <a:pt x="41" y="32"/>
                    <a:pt x="42" y="32"/>
                  </a:cubicBezTo>
                  <a:cubicBezTo>
                    <a:pt x="43" y="32"/>
                    <a:pt x="44" y="32"/>
                    <a:pt x="44" y="32"/>
                  </a:cubicBezTo>
                  <a:cubicBezTo>
                    <a:pt x="45" y="32"/>
                    <a:pt x="45" y="32"/>
                    <a:pt x="46" y="32"/>
                  </a:cubicBezTo>
                  <a:cubicBezTo>
                    <a:pt x="47" y="32"/>
                    <a:pt x="47" y="32"/>
                    <a:pt x="46" y="30"/>
                  </a:cubicBezTo>
                  <a:cubicBezTo>
                    <a:pt x="46" y="28"/>
                    <a:pt x="47" y="26"/>
                    <a:pt x="48" y="25"/>
                  </a:cubicBezTo>
                  <a:cubicBezTo>
                    <a:pt x="50" y="24"/>
                    <a:pt x="51" y="24"/>
                    <a:pt x="53" y="24"/>
                  </a:cubicBezTo>
                  <a:cubicBezTo>
                    <a:pt x="53" y="24"/>
                    <a:pt x="54" y="25"/>
                    <a:pt x="54" y="26"/>
                  </a:cubicBezTo>
                  <a:cubicBezTo>
                    <a:pt x="54" y="27"/>
                    <a:pt x="54" y="27"/>
                    <a:pt x="54" y="29"/>
                  </a:cubicBezTo>
                  <a:cubicBezTo>
                    <a:pt x="53" y="29"/>
                    <a:pt x="51" y="29"/>
                    <a:pt x="51" y="30"/>
                  </a:cubicBezTo>
                  <a:cubicBezTo>
                    <a:pt x="50" y="31"/>
                    <a:pt x="51" y="32"/>
                    <a:pt x="51" y="34"/>
                  </a:cubicBezTo>
                  <a:cubicBezTo>
                    <a:pt x="51" y="35"/>
                    <a:pt x="51" y="35"/>
                    <a:pt x="50" y="35"/>
                  </a:cubicBezTo>
                  <a:cubicBezTo>
                    <a:pt x="49" y="35"/>
                    <a:pt x="48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5" y="37"/>
                  </a:cubicBezTo>
                  <a:cubicBezTo>
                    <a:pt x="44" y="37"/>
                    <a:pt x="43" y="37"/>
                    <a:pt x="42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6"/>
                    <a:pt x="43" y="36"/>
                    <a:pt x="43" y="36"/>
                  </a:cubicBezTo>
                  <a:close/>
                  <a:moveTo>
                    <a:pt x="48" y="39"/>
                  </a:moveTo>
                  <a:cubicBezTo>
                    <a:pt x="50" y="39"/>
                    <a:pt x="50" y="40"/>
                    <a:pt x="50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2" y="39"/>
                    <a:pt x="53" y="39"/>
                  </a:cubicBezTo>
                  <a:cubicBezTo>
                    <a:pt x="55" y="39"/>
                    <a:pt x="56" y="40"/>
                    <a:pt x="56" y="41"/>
                  </a:cubicBezTo>
                  <a:cubicBezTo>
                    <a:pt x="56" y="43"/>
                    <a:pt x="52" y="44"/>
                    <a:pt x="51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49" y="44"/>
                    <a:pt x="46" y="43"/>
                    <a:pt x="46" y="41"/>
                  </a:cubicBezTo>
                  <a:cubicBezTo>
                    <a:pt x="46" y="40"/>
                    <a:pt x="46" y="39"/>
                    <a:pt x="48" y="39"/>
                  </a:cubicBezTo>
                  <a:close/>
                  <a:moveTo>
                    <a:pt x="22" y="57"/>
                  </a:moveTo>
                  <a:cubicBezTo>
                    <a:pt x="21" y="57"/>
                    <a:pt x="20" y="56"/>
                    <a:pt x="20" y="56"/>
                  </a:cubicBezTo>
                  <a:cubicBezTo>
                    <a:pt x="18" y="54"/>
                    <a:pt x="18" y="51"/>
                    <a:pt x="16" y="49"/>
                  </a:cubicBezTo>
                  <a:cubicBezTo>
                    <a:pt x="15" y="47"/>
                    <a:pt x="14" y="46"/>
                    <a:pt x="14" y="46"/>
                  </a:cubicBezTo>
                  <a:cubicBezTo>
                    <a:pt x="12" y="46"/>
                    <a:pt x="12" y="46"/>
                    <a:pt x="11" y="46"/>
                  </a:cubicBezTo>
                  <a:cubicBezTo>
                    <a:pt x="11" y="46"/>
                    <a:pt x="9" y="46"/>
                    <a:pt x="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3"/>
                    <a:pt x="11" y="43"/>
                    <a:pt x="10" y="43"/>
                  </a:cubicBezTo>
                  <a:cubicBezTo>
                    <a:pt x="9" y="43"/>
                    <a:pt x="8" y="41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8" y="40"/>
                    <a:pt x="9" y="40"/>
                    <a:pt x="9" y="40"/>
                  </a:cubicBezTo>
                  <a:cubicBezTo>
                    <a:pt x="10" y="40"/>
                    <a:pt x="11" y="41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1" y="40"/>
                    <a:pt x="11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3" y="38"/>
                    <a:pt x="14" y="39"/>
                    <a:pt x="14" y="40"/>
                  </a:cubicBezTo>
                  <a:cubicBezTo>
                    <a:pt x="14" y="40"/>
                    <a:pt x="14" y="40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4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7"/>
                    <a:pt x="17" y="38"/>
                    <a:pt x="17" y="39"/>
                  </a:cubicBezTo>
                  <a:cubicBezTo>
                    <a:pt x="17" y="40"/>
                    <a:pt x="16" y="41"/>
                    <a:pt x="16" y="42"/>
                  </a:cubicBezTo>
                  <a:cubicBezTo>
                    <a:pt x="16" y="43"/>
                    <a:pt x="20" y="50"/>
                    <a:pt x="22" y="52"/>
                  </a:cubicBezTo>
                  <a:cubicBezTo>
                    <a:pt x="22" y="53"/>
                    <a:pt x="20" y="56"/>
                    <a:pt x="22" y="57"/>
                  </a:cubicBezTo>
                  <a:close/>
                  <a:moveTo>
                    <a:pt x="17" y="42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21" y="42"/>
                    <a:pt x="21" y="46"/>
                    <a:pt x="24" y="46"/>
                  </a:cubicBezTo>
                  <a:cubicBezTo>
                    <a:pt x="25" y="46"/>
                    <a:pt x="25" y="45"/>
                    <a:pt x="26" y="45"/>
                  </a:cubicBezTo>
                  <a:cubicBezTo>
                    <a:pt x="27" y="45"/>
                    <a:pt x="28" y="45"/>
                    <a:pt x="28" y="46"/>
                  </a:cubicBezTo>
                  <a:cubicBezTo>
                    <a:pt x="28" y="47"/>
                    <a:pt x="27" y="47"/>
                    <a:pt x="25" y="47"/>
                  </a:cubicBezTo>
                  <a:cubicBezTo>
                    <a:pt x="19" y="47"/>
                    <a:pt x="21" y="44"/>
                    <a:pt x="17" y="42"/>
                  </a:cubicBezTo>
                  <a:close/>
                  <a:moveTo>
                    <a:pt x="18" y="11"/>
                  </a:moveTo>
                  <a:cubicBezTo>
                    <a:pt x="21" y="11"/>
                    <a:pt x="21" y="15"/>
                    <a:pt x="24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7" y="15"/>
                    <a:pt x="28" y="15"/>
                    <a:pt x="28" y="16"/>
                  </a:cubicBezTo>
                  <a:cubicBezTo>
                    <a:pt x="28" y="16"/>
                    <a:pt x="27" y="17"/>
                    <a:pt x="25" y="17"/>
                  </a:cubicBezTo>
                  <a:cubicBezTo>
                    <a:pt x="19" y="17"/>
                    <a:pt x="21" y="13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9" y="9"/>
                  </a:moveTo>
                  <a:cubicBezTo>
                    <a:pt x="10" y="9"/>
                    <a:pt x="11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7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9"/>
                    <a:pt x="14" y="8"/>
                  </a:cubicBezTo>
                  <a:cubicBezTo>
                    <a:pt x="14" y="8"/>
                    <a:pt x="15" y="8"/>
                    <a:pt x="15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7" y="7"/>
                    <a:pt x="17" y="8"/>
                  </a:cubicBezTo>
                  <a:cubicBezTo>
                    <a:pt x="17" y="10"/>
                    <a:pt x="16" y="11"/>
                    <a:pt x="16" y="11"/>
                  </a:cubicBezTo>
                  <a:cubicBezTo>
                    <a:pt x="16" y="12"/>
                    <a:pt x="20" y="19"/>
                    <a:pt x="22" y="21"/>
                  </a:cubicBezTo>
                  <a:cubicBezTo>
                    <a:pt x="22" y="22"/>
                    <a:pt x="20" y="25"/>
                    <a:pt x="22" y="26"/>
                  </a:cubicBezTo>
                  <a:cubicBezTo>
                    <a:pt x="21" y="26"/>
                    <a:pt x="20" y="26"/>
                    <a:pt x="20" y="25"/>
                  </a:cubicBezTo>
                  <a:cubicBezTo>
                    <a:pt x="18" y="23"/>
                    <a:pt x="18" y="20"/>
                    <a:pt x="16" y="19"/>
                  </a:cubicBezTo>
                  <a:cubicBezTo>
                    <a:pt x="15" y="17"/>
                    <a:pt x="14" y="16"/>
                    <a:pt x="14" y="15"/>
                  </a:cubicBezTo>
                  <a:cubicBezTo>
                    <a:pt x="12" y="15"/>
                    <a:pt x="12" y="15"/>
                    <a:pt x="11" y="15"/>
                  </a:cubicBezTo>
                  <a:cubicBezTo>
                    <a:pt x="11" y="15"/>
                    <a:pt x="9" y="15"/>
                    <a:pt x="8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0" y="12"/>
                  </a:cubicBezTo>
                  <a:cubicBezTo>
                    <a:pt x="9" y="12"/>
                    <a:pt x="8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9"/>
                    <a:pt x="9" y="9"/>
                    <a:pt x="9" y="9"/>
                  </a:cubicBezTo>
                  <a:close/>
                  <a:moveTo>
                    <a:pt x="7" y="18"/>
                  </a:moveTo>
                  <a:cubicBezTo>
                    <a:pt x="8" y="18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8"/>
                    <a:pt x="12" y="18"/>
                  </a:cubicBezTo>
                  <a:cubicBezTo>
                    <a:pt x="14" y="18"/>
                    <a:pt x="14" y="19"/>
                    <a:pt x="14" y="20"/>
                  </a:cubicBezTo>
                  <a:cubicBezTo>
                    <a:pt x="14" y="22"/>
                    <a:pt x="11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4" y="22"/>
                    <a:pt x="4" y="20"/>
                  </a:cubicBezTo>
                  <a:cubicBezTo>
                    <a:pt x="4" y="19"/>
                    <a:pt x="4" y="18"/>
                    <a:pt x="7" y="18"/>
                  </a:cubicBezTo>
                  <a:close/>
                  <a:moveTo>
                    <a:pt x="4" y="50"/>
                  </a:moveTo>
                  <a:cubicBezTo>
                    <a:pt x="4" y="50"/>
                    <a:pt x="4" y="49"/>
                    <a:pt x="7" y="49"/>
                  </a:cubicBezTo>
                  <a:cubicBezTo>
                    <a:pt x="8" y="49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49"/>
                    <a:pt x="12" y="49"/>
                  </a:cubicBezTo>
                  <a:cubicBezTo>
                    <a:pt x="14" y="49"/>
                    <a:pt x="14" y="50"/>
                    <a:pt x="14" y="50"/>
                  </a:cubicBezTo>
                  <a:cubicBezTo>
                    <a:pt x="14" y="53"/>
                    <a:pt x="11" y="53"/>
                    <a:pt x="1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4" y="53"/>
                    <a:pt x="4" y="50"/>
                  </a:cubicBezTo>
                  <a:close/>
                  <a:moveTo>
                    <a:pt x="8" y="63"/>
                  </a:move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7" y="62"/>
                    <a:pt x="7" y="62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6" y="61"/>
                    <a:pt x="6" y="62"/>
                    <a:pt x="6" y="62"/>
                  </a:cubicBezTo>
                  <a:cubicBezTo>
                    <a:pt x="6" y="61"/>
                    <a:pt x="7" y="60"/>
                    <a:pt x="7" y="60"/>
                  </a:cubicBezTo>
                  <a:cubicBezTo>
                    <a:pt x="8" y="60"/>
                    <a:pt x="8" y="60"/>
                    <a:pt x="9" y="61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0"/>
                    <a:pt x="9" y="59"/>
                    <a:pt x="8" y="59"/>
                  </a:cubicBezTo>
                  <a:cubicBezTo>
                    <a:pt x="7" y="59"/>
                    <a:pt x="8" y="58"/>
                    <a:pt x="7" y="58"/>
                  </a:cubicBezTo>
                  <a:cubicBezTo>
                    <a:pt x="7" y="58"/>
                    <a:pt x="6" y="58"/>
                    <a:pt x="6" y="59"/>
                  </a:cubicBezTo>
                  <a:cubicBezTo>
                    <a:pt x="6" y="58"/>
                    <a:pt x="7" y="57"/>
                    <a:pt x="8" y="57"/>
                  </a:cubicBezTo>
                  <a:cubicBezTo>
                    <a:pt x="11" y="57"/>
                    <a:pt x="11" y="59"/>
                    <a:pt x="14" y="59"/>
                  </a:cubicBezTo>
                  <a:cubicBezTo>
                    <a:pt x="18" y="59"/>
                    <a:pt x="23" y="59"/>
                    <a:pt x="24" y="58"/>
                  </a:cubicBezTo>
                  <a:cubicBezTo>
                    <a:pt x="23" y="57"/>
                    <a:pt x="22" y="57"/>
                    <a:pt x="22" y="55"/>
                  </a:cubicBezTo>
                  <a:cubicBezTo>
                    <a:pt x="22" y="54"/>
                    <a:pt x="24" y="52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2" y="51"/>
                    <a:pt x="22" y="50"/>
                  </a:cubicBezTo>
                  <a:cubicBezTo>
                    <a:pt x="22" y="49"/>
                    <a:pt x="23" y="48"/>
                    <a:pt x="23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9"/>
                    <a:pt x="25" y="49"/>
                    <a:pt x="26" y="49"/>
                  </a:cubicBezTo>
                  <a:cubicBezTo>
                    <a:pt x="28" y="49"/>
                    <a:pt x="29" y="48"/>
                    <a:pt x="29" y="47"/>
                  </a:cubicBezTo>
                  <a:cubicBezTo>
                    <a:pt x="29" y="45"/>
                    <a:pt x="28" y="44"/>
                    <a:pt x="26" y="44"/>
                  </a:cubicBezTo>
                  <a:cubicBezTo>
                    <a:pt x="24" y="44"/>
                    <a:pt x="24" y="44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4"/>
                    <a:pt x="22" y="43"/>
                    <a:pt x="22" y="42"/>
                  </a:cubicBezTo>
                  <a:cubicBezTo>
                    <a:pt x="22" y="41"/>
                    <a:pt x="23" y="41"/>
                    <a:pt x="25" y="41"/>
                  </a:cubicBezTo>
                  <a:cubicBezTo>
                    <a:pt x="26" y="41"/>
                    <a:pt x="26" y="41"/>
                    <a:pt x="27" y="41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8" y="37"/>
                    <a:pt x="28" y="38"/>
                    <a:pt x="28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7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7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2" y="37"/>
                    <a:pt x="33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8" y="46"/>
                    <a:pt x="38" y="50"/>
                  </a:cubicBezTo>
                  <a:cubicBezTo>
                    <a:pt x="40" y="50"/>
                    <a:pt x="47" y="50"/>
                    <a:pt x="48" y="50"/>
                  </a:cubicBezTo>
                  <a:cubicBezTo>
                    <a:pt x="43" y="49"/>
                    <a:pt x="39" y="47"/>
                    <a:pt x="39" y="40"/>
                  </a:cubicBezTo>
                  <a:cubicBezTo>
                    <a:pt x="40" y="40"/>
                    <a:pt x="40" y="40"/>
                    <a:pt x="41" y="40"/>
                  </a:cubicBezTo>
                  <a:cubicBezTo>
                    <a:pt x="43" y="41"/>
                    <a:pt x="45" y="43"/>
                    <a:pt x="45" y="44"/>
                  </a:cubicBezTo>
                  <a:cubicBezTo>
                    <a:pt x="45" y="45"/>
                    <a:pt x="44" y="45"/>
                    <a:pt x="43" y="46"/>
                  </a:cubicBezTo>
                  <a:cubicBezTo>
                    <a:pt x="43" y="47"/>
                    <a:pt x="45" y="48"/>
                    <a:pt x="49" y="48"/>
                  </a:cubicBezTo>
                  <a:cubicBezTo>
                    <a:pt x="56" y="48"/>
                    <a:pt x="55" y="40"/>
                    <a:pt x="64" y="40"/>
                  </a:cubicBezTo>
                  <a:cubicBezTo>
                    <a:pt x="68" y="40"/>
                    <a:pt x="72" y="42"/>
                    <a:pt x="72" y="47"/>
                  </a:cubicBezTo>
                  <a:cubicBezTo>
                    <a:pt x="72" y="53"/>
                    <a:pt x="66" y="54"/>
                    <a:pt x="65" y="54"/>
                  </a:cubicBezTo>
                  <a:cubicBezTo>
                    <a:pt x="66" y="55"/>
                    <a:pt x="64" y="59"/>
                    <a:pt x="67" y="58"/>
                  </a:cubicBezTo>
                  <a:cubicBezTo>
                    <a:pt x="70" y="58"/>
                    <a:pt x="74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6" y="59"/>
                    <a:pt x="79" y="61"/>
                  </a:cubicBezTo>
                  <a:cubicBezTo>
                    <a:pt x="81" y="62"/>
                    <a:pt x="81" y="63"/>
                    <a:pt x="81" y="63"/>
                  </a:cubicBezTo>
                  <a:cubicBezTo>
                    <a:pt x="81" y="64"/>
                    <a:pt x="81" y="64"/>
                    <a:pt x="80" y="65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79" y="64"/>
                    <a:pt x="79" y="64"/>
                    <a:pt x="78" y="63"/>
                  </a:cubicBezTo>
                  <a:cubicBezTo>
                    <a:pt x="78" y="64"/>
                    <a:pt x="77" y="64"/>
                    <a:pt x="77" y="64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78" y="66"/>
                    <a:pt x="77" y="66"/>
                    <a:pt x="77" y="66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6" y="67"/>
                    <a:pt x="76" y="66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5" y="65"/>
                    <a:pt x="75" y="66"/>
                    <a:pt x="74" y="67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2" y="67"/>
                    <a:pt x="72" y="67"/>
                    <a:pt x="72" y="66"/>
                  </a:cubicBezTo>
                  <a:cubicBezTo>
                    <a:pt x="72" y="65"/>
                    <a:pt x="73" y="65"/>
                    <a:pt x="73" y="65"/>
                  </a:cubicBezTo>
                  <a:cubicBezTo>
                    <a:pt x="73" y="64"/>
                    <a:pt x="73" y="64"/>
                    <a:pt x="72" y="64"/>
                  </a:cubicBezTo>
                  <a:cubicBezTo>
                    <a:pt x="72" y="65"/>
                    <a:pt x="72" y="65"/>
                    <a:pt x="71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0" y="65"/>
                    <a:pt x="70" y="65"/>
                    <a:pt x="70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4"/>
                    <a:pt x="71" y="63"/>
                    <a:pt x="72" y="63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74" y="62"/>
                    <a:pt x="75" y="61"/>
                    <a:pt x="75" y="6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2" y="61"/>
                    <a:pt x="66" y="63"/>
                    <a:pt x="60" y="63"/>
                  </a:cubicBezTo>
                  <a:cubicBezTo>
                    <a:pt x="52" y="63"/>
                    <a:pt x="58" y="53"/>
                    <a:pt x="52" y="53"/>
                  </a:cubicBezTo>
                  <a:cubicBezTo>
                    <a:pt x="46" y="53"/>
                    <a:pt x="44" y="59"/>
                    <a:pt x="37" y="59"/>
                  </a:cubicBezTo>
                  <a:cubicBezTo>
                    <a:pt x="35" y="59"/>
                    <a:pt x="33" y="59"/>
                    <a:pt x="32" y="59"/>
                  </a:cubicBezTo>
                  <a:cubicBezTo>
                    <a:pt x="32" y="61"/>
                    <a:pt x="32" y="62"/>
                    <a:pt x="30" y="62"/>
                  </a:cubicBezTo>
                  <a:cubicBezTo>
                    <a:pt x="28" y="62"/>
                    <a:pt x="24" y="63"/>
                    <a:pt x="16" y="63"/>
                  </a:cubicBezTo>
                  <a:cubicBezTo>
                    <a:pt x="15" y="66"/>
                    <a:pt x="14" y="66"/>
                    <a:pt x="13" y="66"/>
                  </a:cubicBezTo>
                  <a:cubicBezTo>
                    <a:pt x="13" y="66"/>
                    <a:pt x="12" y="66"/>
                    <a:pt x="12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3" y="65"/>
                    <a:pt x="12" y="65"/>
                    <a:pt x="12" y="64"/>
                  </a:cubicBezTo>
                  <a:cubicBezTo>
                    <a:pt x="12" y="64"/>
                    <a:pt x="12" y="64"/>
                    <a:pt x="13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0" y="65"/>
                    <a:pt x="9" y="65"/>
                  </a:cubicBezTo>
                  <a:cubicBezTo>
                    <a:pt x="8" y="65"/>
                    <a:pt x="8" y="65"/>
                    <a:pt x="8" y="64"/>
                  </a:cubicBezTo>
                  <a:cubicBezTo>
                    <a:pt x="7" y="64"/>
                    <a:pt x="7" y="65"/>
                    <a:pt x="7" y="65"/>
                  </a:cubicBezTo>
                  <a:cubicBezTo>
                    <a:pt x="6" y="64"/>
                    <a:pt x="7" y="63"/>
                    <a:pt x="8" y="63"/>
                  </a:cubicBezTo>
                  <a:close/>
                  <a:moveTo>
                    <a:pt x="43" y="66"/>
                  </a:moveTo>
                  <a:cubicBezTo>
                    <a:pt x="43" y="66"/>
                    <a:pt x="43" y="66"/>
                    <a:pt x="42" y="66"/>
                  </a:cubicBezTo>
                  <a:cubicBezTo>
                    <a:pt x="41" y="66"/>
                    <a:pt x="41" y="69"/>
                    <a:pt x="39" y="68"/>
                  </a:cubicBezTo>
                  <a:cubicBezTo>
                    <a:pt x="38" y="68"/>
                    <a:pt x="38" y="68"/>
                    <a:pt x="39" y="68"/>
                  </a:cubicBezTo>
                  <a:cubicBezTo>
                    <a:pt x="38" y="68"/>
                    <a:pt x="38" y="67"/>
                    <a:pt x="38" y="67"/>
                  </a:cubicBezTo>
                  <a:cubicBezTo>
                    <a:pt x="39" y="66"/>
                    <a:pt x="40" y="66"/>
                    <a:pt x="40" y="66"/>
                  </a:cubicBezTo>
                  <a:cubicBezTo>
                    <a:pt x="40" y="65"/>
                    <a:pt x="40" y="65"/>
                    <a:pt x="39" y="65"/>
                  </a:cubicBezTo>
                  <a:cubicBezTo>
                    <a:pt x="39" y="65"/>
                    <a:pt x="38" y="67"/>
                    <a:pt x="37" y="66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6" y="65"/>
                    <a:pt x="36" y="66"/>
                  </a:cubicBezTo>
                  <a:cubicBezTo>
                    <a:pt x="36" y="65"/>
                    <a:pt x="36" y="64"/>
                    <a:pt x="37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8" y="63"/>
                    <a:pt x="37" y="64"/>
                    <a:pt x="37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62"/>
                    <a:pt x="37" y="61"/>
                    <a:pt x="38" y="61"/>
                  </a:cubicBezTo>
                  <a:cubicBezTo>
                    <a:pt x="39" y="61"/>
                    <a:pt x="41" y="63"/>
                    <a:pt x="42" y="63"/>
                  </a:cubicBezTo>
                  <a:cubicBezTo>
                    <a:pt x="43" y="63"/>
                    <a:pt x="44" y="63"/>
                    <a:pt x="44" y="63"/>
                  </a:cubicBezTo>
                  <a:cubicBezTo>
                    <a:pt x="45" y="63"/>
                    <a:pt x="45" y="63"/>
                    <a:pt x="46" y="63"/>
                  </a:cubicBezTo>
                  <a:cubicBezTo>
                    <a:pt x="47" y="63"/>
                    <a:pt x="47" y="62"/>
                    <a:pt x="46" y="61"/>
                  </a:cubicBezTo>
                  <a:cubicBezTo>
                    <a:pt x="46" y="59"/>
                    <a:pt x="47" y="56"/>
                    <a:pt x="48" y="55"/>
                  </a:cubicBezTo>
                  <a:cubicBezTo>
                    <a:pt x="50" y="55"/>
                    <a:pt x="51" y="54"/>
                    <a:pt x="53" y="55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4" y="58"/>
                    <a:pt x="54" y="58"/>
                    <a:pt x="54" y="60"/>
                  </a:cubicBezTo>
                  <a:cubicBezTo>
                    <a:pt x="53" y="59"/>
                    <a:pt x="51" y="60"/>
                    <a:pt x="51" y="61"/>
                  </a:cubicBezTo>
                  <a:cubicBezTo>
                    <a:pt x="50" y="62"/>
                    <a:pt x="51" y="63"/>
                    <a:pt x="51" y="64"/>
                  </a:cubicBezTo>
                  <a:cubicBezTo>
                    <a:pt x="51" y="65"/>
                    <a:pt x="51" y="65"/>
                    <a:pt x="50" y="66"/>
                  </a:cubicBezTo>
                  <a:cubicBezTo>
                    <a:pt x="49" y="66"/>
                    <a:pt x="48" y="66"/>
                    <a:pt x="46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7"/>
                    <a:pt x="45" y="67"/>
                    <a:pt x="45" y="68"/>
                  </a:cubicBezTo>
                  <a:cubicBezTo>
                    <a:pt x="44" y="68"/>
                    <a:pt x="43" y="68"/>
                    <a:pt x="42" y="68"/>
                  </a:cubicBezTo>
                  <a:cubicBezTo>
                    <a:pt x="43" y="68"/>
                    <a:pt x="43" y="67"/>
                    <a:pt x="43" y="67"/>
                  </a:cubicBezTo>
                  <a:cubicBezTo>
                    <a:pt x="42" y="67"/>
                    <a:pt x="43" y="66"/>
                    <a:pt x="43" y="66"/>
                  </a:cubicBezTo>
                  <a:close/>
                  <a:moveTo>
                    <a:pt x="48" y="70"/>
                  </a:moveTo>
                  <a:cubicBezTo>
                    <a:pt x="50" y="70"/>
                    <a:pt x="50" y="71"/>
                    <a:pt x="50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1" y="71"/>
                    <a:pt x="52" y="70"/>
                    <a:pt x="53" y="70"/>
                  </a:cubicBezTo>
                  <a:cubicBezTo>
                    <a:pt x="55" y="70"/>
                    <a:pt x="56" y="71"/>
                    <a:pt x="56" y="71"/>
                  </a:cubicBezTo>
                  <a:cubicBezTo>
                    <a:pt x="56" y="74"/>
                    <a:pt x="52" y="75"/>
                    <a:pt x="51" y="75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49" y="75"/>
                    <a:pt x="46" y="74"/>
                    <a:pt x="46" y="71"/>
                  </a:cubicBezTo>
                  <a:cubicBezTo>
                    <a:pt x="46" y="71"/>
                    <a:pt x="46" y="70"/>
                    <a:pt x="48" y="70"/>
                  </a:cubicBezTo>
                  <a:close/>
                  <a:moveTo>
                    <a:pt x="24" y="88"/>
                  </a:moveTo>
                  <a:cubicBezTo>
                    <a:pt x="23" y="88"/>
                    <a:pt x="23" y="87"/>
                    <a:pt x="22" y="87"/>
                  </a:cubicBezTo>
                  <a:cubicBezTo>
                    <a:pt x="21" y="85"/>
                    <a:pt x="20" y="82"/>
                    <a:pt x="19" y="80"/>
                  </a:cubicBezTo>
                  <a:cubicBezTo>
                    <a:pt x="17" y="79"/>
                    <a:pt x="16" y="78"/>
                    <a:pt x="16" y="77"/>
                  </a:cubicBezTo>
                  <a:cubicBezTo>
                    <a:pt x="15" y="77"/>
                    <a:pt x="15" y="78"/>
                    <a:pt x="14" y="78"/>
                  </a:cubicBezTo>
                  <a:cubicBezTo>
                    <a:pt x="13" y="78"/>
                    <a:pt x="12" y="78"/>
                    <a:pt x="11" y="7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3" y="76"/>
                    <a:pt x="13" y="75"/>
                    <a:pt x="13" y="75"/>
                  </a:cubicBezTo>
                  <a:cubicBezTo>
                    <a:pt x="13" y="75"/>
                    <a:pt x="13" y="76"/>
                    <a:pt x="14" y="7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1" y="74"/>
                    <a:pt x="11" y="73"/>
                    <a:pt x="11" y="73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2" y="72"/>
                  </a:cubicBezTo>
                  <a:cubicBezTo>
                    <a:pt x="13" y="72"/>
                    <a:pt x="13" y="72"/>
                    <a:pt x="14" y="73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2"/>
                    <a:pt x="14" y="72"/>
                    <a:pt x="14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0"/>
                    <a:pt x="13" y="70"/>
                    <a:pt x="12" y="70"/>
                  </a:cubicBezTo>
                  <a:cubicBezTo>
                    <a:pt x="13" y="69"/>
                    <a:pt x="13" y="69"/>
                    <a:pt x="14" y="69"/>
                  </a:cubicBezTo>
                  <a:cubicBezTo>
                    <a:pt x="15" y="69"/>
                    <a:pt x="16" y="71"/>
                    <a:pt x="16" y="72"/>
                  </a:cubicBezTo>
                  <a:cubicBezTo>
                    <a:pt x="16" y="72"/>
                    <a:pt x="17" y="71"/>
                    <a:pt x="16" y="71"/>
                  </a:cubicBezTo>
                  <a:cubicBezTo>
                    <a:pt x="16" y="71"/>
                    <a:pt x="16" y="71"/>
                    <a:pt x="16" y="70"/>
                  </a:cubicBezTo>
                  <a:cubicBezTo>
                    <a:pt x="16" y="70"/>
                    <a:pt x="17" y="70"/>
                    <a:pt x="17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9" y="69"/>
                    <a:pt x="19" y="70"/>
                  </a:cubicBezTo>
                  <a:cubicBezTo>
                    <a:pt x="19" y="72"/>
                    <a:pt x="18" y="73"/>
                    <a:pt x="18" y="73"/>
                  </a:cubicBezTo>
                  <a:cubicBezTo>
                    <a:pt x="18" y="74"/>
                    <a:pt x="23" y="81"/>
                    <a:pt x="24" y="82"/>
                  </a:cubicBezTo>
                  <a:cubicBezTo>
                    <a:pt x="24" y="84"/>
                    <a:pt x="23" y="86"/>
                    <a:pt x="24" y="88"/>
                  </a:cubicBezTo>
                  <a:close/>
                  <a:moveTo>
                    <a:pt x="20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3" y="73"/>
                    <a:pt x="23" y="77"/>
                    <a:pt x="26" y="77"/>
                  </a:cubicBezTo>
                  <a:cubicBezTo>
                    <a:pt x="27" y="77"/>
                    <a:pt x="27" y="76"/>
                    <a:pt x="28" y="76"/>
                  </a:cubicBezTo>
                  <a:cubicBezTo>
                    <a:pt x="29" y="76"/>
                    <a:pt x="29" y="76"/>
                    <a:pt x="29" y="77"/>
                  </a:cubicBezTo>
                  <a:cubicBezTo>
                    <a:pt x="29" y="78"/>
                    <a:pt x="29" y="78"/>
                    <a:pt x="27" y="78"/>
                  </a:cubicBezTo>
                  <a:cubicBezTo>
                    <a:pt x="21" y="78"/>
                    <a:pt x="23" y="75"/>
                    <a:pt x="20" y="73"/>
                  </a:cubicBezTo>
                  <a:close/>
                  <a:moveTo>
                    <a:pt x="7" y="82"/>
                  </a:moveTo>
                  <a:cubicBezTo>
                    <a:pt x="7" y="82"/>
                    <a:pt x="7" y="80"/>
                    <a:pt x="9" y="80"/>
                  </a:cubicBezTo>
                  <a:cubicBezTo>
                    <a:pt x="11" y="80"/>
                    <a:pt x="11" y="81"/>
                    <a:pt x="11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2" y="81"/>
                    <a:pt x="13" y="80"/>
                    <a:pt x="14" y="80"/>
                  </a:cubicBezTo>
                  <a:cubicBezTo>
                    <a:pt x="17" y="80"/>
                    <a:pt x="17" y="82"/>
                    <a:pt x="17" y="82"/>
                  </a:cubicBezTo>
                  <a:cubicBezTo>
                    <a:pt x="17" y="84"/>
                    <a:pt x="13" y="85"/>
                    <a:pt x="12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0" y="85"/>
                    <a:pt x="7" y="84"/>
                    <a:pt x="7" y="82"/>
                  </a:cubicBezTo>
                  <a:close/>
                  <a:moveTo>
                    <a:pt x="50" y="92"/>
                  </a:moveTo>
                  <a:cubicBezTo>
                    <a:pt x="50" y="93"/>
                    <a:pt x="51" y="95"/>
                    <a:pt x="51" y="96"/>
                  </a:cubicBezTo>
                  <a:cubicBezTo>
                    <a:pt x="51" y="97"/>
                    <a:pt x="51" y="97"/>
                    <a:pt x="50" y="97"/>
                  </a:cubicBezTo>
                  <a:cubicBezTo>
                    <a:pt x="50" y="97"/>
                    <a:pt x="49" y="98"/>
                    <a:pt x="47" y="98"/>
                  </a:cubicBezTo>
                  <a:cubicBezTo>
                    <a:pt x="47" y="98"/>
                    <a:pt x="47" y="99"/>
                    <a:pt x="47" y="100"/>
                  </a:cubicBezTo>
                  <a:cubicBezTo>
                    <a:pt x="47" y="101"/>
                    <a:pt x="46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0"/>
                    <a:pt x="45" y="99"/>
                    <a:pt x="45" y="99"/>
                  </a:cubicBezTo>
                  <a:cubicBezTo>
                    <a:pt x="45" y="99"/>
                    <a:pt x="45" y="99"/>
                    <a:pt x="44" y="99"/>
                  </a:cubicBezTo>
                  <a:cubicBezTo>
                    <a:pt x="43" y="100"/>
                    <a:pt x="44" y="103"/>
                    <a:pt x="41" y="102"/>
                  </a:cubicBezTo>
                  <a:cubicBezTo>
                    <a:pt x="41" y="102"/>
                    <a:pt x="41" y="102"/>
                    <a:pt x="41" y="103"/>
                  </a:cubicBezTo>
                  <a:cubicBezTo>
                    <a:pt x="41" y="102"/>
                    <a:pt x="40" y="102"/>
                    <a:pt x="40" y="101"/>
                  </a:cubicBezTo>
                  <a:cubicBezTo>
                    <a:pt x="41" y="101"/>
                    <a:pt x="42" y="100"/>
                    <a:pt x="42" y="100"/>
                  </a:cubicBezTo>
                  <a:cubicBezTo>
                    <a:pt x="42" y="99"/>
                    <a:pt x="42" y="99"/>
                    <a:pt x="41" y="99"/>
                  </a:cubicBezTo>
                  <a:cubicBezTo>
                    <a:pt x="40" y="100"/>
                    <a:pt x="40" y="101"/>
                    <a:pt x="39" y="10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9" y="100"/>
                    <a:pt x="38" y="100"/>
                    <a:pt x="38" y="101"/>
                  </a:cubicBezTo>
                  <a:cubicBezTo>
                    <a:pt x="38" y="100"/>
                    <a:pt x="38" y="99"/>
                    <a:pt x="39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7"/>
                    <a:pt x="39" y="98"/>
                    <a:pt x="39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7" y="97"/>
                    <a:pt x="38" y="96"/>
                    <a:pt x="39" y="96"/>
                  </a:cubicBezTo>
                  <a:cubicBezTo>
                    <a:pt x="40" y="96"/>
                    <a:pt x="42" y="96"/>
                    <a:pt x="43" y="96"/>
                  </a:cubicBezTo>
                  <a:cubicBezTo>
                    <a:pt x="44" y="96"/>
                    <a:pt x="45" y="96"/>
                    <a:pt x="45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5"/>
                    <a:pt x="47" y="95"/>
                    <a:pt x="46" y="94"/>
                  </a:cubicBezTo>
                  <a:cubicBezTo>
                    <a:pt x="45" y="92"/>
                    <a:pt x="47" y="87"/>
                    <a:pt x="48" y="86"/>
                  </a:cubicBezTo>
                  <a:cubicBezTo>
                    <a:pt x="49" y="86"/>
                    <a:pt x="51" y="85"/>
                    <a:pt x="52" y="85"/>
                  </a:cubicBezTo>
                  <a:cubicBezTo>
                    <a:pt x="53" y="86"/>
                    <a:pt x="53" y="87"/>
                    <a:pt x="53" y="87"/>
                  </a:cubicBezTo>
                  <a:cubicBezTo>
                    <a:pt x="53" y="88"/>
                    <a:pt x="53" y="89"/>
                    <a:pt x="53" y="90"/>
                  </a:cubicBezTo>
                  <a:cubicBezTo>
                    <a:pt x="52" y="90"/>
                    <a:pt x="51" y="91"/>
                    <a:pt x="50" y="92"/>
                  </a:cubicBezTo>
                  <a:close/>
                  <a:moveTo>
                    <a:pt x="76" y="94"/>
                  </a:moveTo>
                  <a:cubicBezTo>
                    <a:pt x="76" y="94"/>
                    <a:pt x="76" y="94"/>
                    <a:pt x="76" y="94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4"/>
                    <a:pt x="75" y="94"/>
                    <a:pt x="75" y="93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5" y="96"/>
                    <a:pt x="74" y="96"/>
                    <a:pt x="74" y="96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3" y="97"/>
                    <a:pt x="73" y="96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2" y="95"/>
                    <a:pt x="72" y="95"/>
                    <a:pt x="72" y="96"/>
                  </a:cubicBezTo>
                  <a:cubicBezTo>
                    <a:pt x="72" y="96"/>
                    <a:pt x="72" y="97"/>
                    <a:pt x="71" y="97"/>
                  </a:cubicBezTo>
                  <a:cubicBezTo>
                    <a:pt x="71" y="97"/>
                    <a:pt x="71" y="97"/>
                    <a:pt x="70" y="97"/>
                  </a:cubicBezTo>
                  <a:cubicBezTo>
                    <a:pt x="70" y="97"/>
                    <a:pt x="70" y="97"/>
                    <a:pt x="70" y="98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69" y="96"/>
                    <a:pt x="70" y="96"/>
                    <a:pt x="70" y="95"/>
                  </a:cubicBezTo>
                  <a:cubicBezTo>
                    <a:pt x="70" y="95"/>
                    <a:pt x="70" y="95"/>
                    <a:pt x="70" y="95"/>
                  </a:cubicBezTo>
                  <a:cubicBezTo>
                    <a:pt x="69" y="95"/>
                    <a:pt x="69" y="95"/>
                    <a:pt x="69" y="96"/>
                  </a:cubicBezTo>
                  <a:cubicBezTo>
                    <a:pt x="68" y="96"/>
                    <a:pt x="68" y="96"/>
                    <a:pt x="68" y="96"/>
                  </a:cubicBezTo>
                  <a:cubicBezTo>
                    <a:pt x="68" y="96"/>
                    <a:pt x="68" y="96"/>
                    <a:pt x="68" y="97"/>
                  </a:cubicBezTo>
                  <a:cubicBezTo>
                    <a:pt x="68" y="96"/>
                    <a:pt x="67" y="96"/>
                    <a:pt x="67" y="96"/>
                  </a:cubicBezTo>
                  <a:cubicBezTo>
                    <a:pt x="67" y="95"/>
                    <a:pt x="68" y="94"/>
                    <a:pt x="69" y="93"/>
                  </a:cubicBezTo>
                  <a:cubicBezTo>
                    <a:pt x="69" y="93"/>
                    <a:pt x="69" y="93"/>
                    <a:pt x="70" y="93"/>
                  </a:cubicBezTo>
                  <a:cubicBezTo>
                    <a:pt x="71" y="93"/>
                    <a:pt x="71" y="92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69" y="91"/>
                    <a:pt x="64" y="95"/>
                    <a:pt x="58" y="95"/>
                  </a:cubicBezTo>
                  <a:cubicBezTo>
                    <a:pt x="52" y="95"/>
                    <a:pt x="57" y="84"/>
                    <a:pt x="51" y="84"/>
                  </a:cubicBezTo>
                  <a:cubicBezTo>
                    <a:pt x="46" y="84"/>
                    <a:pt x="44" y="90"/>
                    <a:pt x="38" y="90"/>
                  </a:cubicBezTo>
                  <a:cubicBezTo>
                    <a:pt x="36" y="90"/>
                    <a:pt x="34" y="90"/>
                    <a:pt x="33" y="90"/>
                  </a:cubicBezTo>
                  <a:cubicBezTo>
                    <a:pt x="33" y="92"/>
                    <a:pt x="33" y="93"/>
                    <a:pt x="32" y="93"/>
                  </a:cubicBezTo>
                  <a:cubicBezTo>
                    <a:pt x="30" y="93"/>
                    <a:pt x="28" y="94"/>
                    <a:pt x="20" y="94"/>
                  </a:cubicBezTo>
                  <a:cubicBezTo>
                    <a:pt x="20" y="96"/>
                    <a:pt x="19" y="97"/>
                    <a:pt x="18" y="97"/>
                  </a:cubicBezTo>
                  <a:cubicBezTo>
                    <a:pt x="18" y="97"/>
                    <a:pt x="18" y="97"/>
                    <a:pt x="17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96"/>
                    <a:pt x="18" y="96"/>
                    <a:pt x="18" y="95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7" y="95"/>
                    <a:pt x="16" y="96"/>
                    <a:pt x="14" y="96"/>
                  </a:cubicBezTo>
                  <a:cubicBezTo>
                    <a:pt x="14" y="96"/>
                    <a:pt x="13" y="96"/>
                    <a:pt x="13" y="95"/>
                  </a:cubicBezTo>
                  <a:cubicBezTo>
                    <a:pt x="13" y="95"/>
                    <a:pt x="13" y="96"/>
                    <a:pt x="12" y="96"/>
                  </a:cubicBezTo>
                  <a:cubicBezTo>
                    <a:pt x="12" y="95"/>
                    <a:pt x="13" y="94"/>
                    <a:pt x="14" y="94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3" y="93"/>
                    <a:pt x="12" y="93"/>
                    <a:pt x="12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2"/>
                    <a:pt x="12" y="93"/>
                    <a:pt x="11" y="93"/>
                  </a:cubicBezTo>
                  <a:cubicBezTo>
                    <a:pt x="11" y="92"/>
                    <a:pt x="12" y="91"/>
                    <a:pt x="13" y="91"/>
                  </a:cubicBezTo>
                  <a:cubicBezTo>
                    <a:pt x="14" y="91"/>
                    <a:pt x="14" y="91"/>
                    <a:pt x="15" y="92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3" y="90"/>
                    <a:pt x="13" y="89"/>
                    <a:pt x="13" y="89"/>
                  </a:cubicBezTo>
                  <a:cubicBezTo>
                    <a:pt x="12" y="89"/>
                    <a:pt x="12" y="90"/>
                    <a:pt x="12" y="90"/>
                  </a:cubicBezTo>
                  <a:cubicBezTo>
                    <a:pt x="12" y="89"/>
                    <a:pt x="13" y="88"/>
                    <a:pt x="14" y="88"/>
                  </a:cubicBezTo>
                  <a:cubicBezTo>
                    <a:pt x="16" y="88"/>
                    <a:pt x="16" y="90"/>
                    <a:pt x="19" y="90"/>
                  </a:cubicBezTo>
                  <a:cubicBezTo>
                    <a:pt x="23" y="90"/>
                    <a:pt x="25" y="90"/>
                    <a:pt x="26" y="89"/>
                  </a:cubicBezTo>
                  <a:cubicBezTo>
                    <a:pt x="26" y="88"/>
                    <a:pt x="25" y="88"/>
                    <a:pt x="25" y="86"/>
                  </a:cubicBezTo>
                  <a:cubicBezTo>
                    <a:pt x="25" y="85"/>
                    <a:pt x="26" y="83"/>
                    <a:pt x="26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2"/>
                    <a:pt x="24" y="82"/>
                    <a:pt x="24" y="81"/>
                  </a:cubicBezTo>
                  <a:cubicBezTo>
                    <a:pt x="24" y="80"/>
                    <a:pt x="25" y="79"/>
                    <a:pt x="25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79"/>
                    <a:pt x="27" y="80"/>
                    <a:pt x="28" y="80"/>
                  </a:cubicBezTo>
                  <a:cubicBezTo>
                    <a:pt x="30" y="80"/>
                    <a:pt x="31" y="79"/>
                    <a:pt x="31" y="78"/>
                  </a:cubicBezTo>
                  <a:cubicBezTo>
                    <a:pt x="31" y="75"/>
                    <a:pt x="30" y="75"/>
                    <a:pt x="28" y="75"/>
                  </a:cubicBezTo>
                  <a:cubicBezTo>
                    <a:pt x="26" y="75"/>
                    <a:pt x="26" y="75"/>
                    <a:pt x="26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5"/>
                    <a:pt x="24" y="74"/>
                    <a:pt x="24" y="73"/>
                  </a:cubicBezTo>
                  <a:cubicBezTo>
                    <a:pt x="24" y="72"/>
                    <a:pt x="25" y="72"/>
                    <a:pt x="27" y="72"/>
                  </a:cubicBezTo>
                  <a:cubicBezTo>
                    <a:pt x="28" y="72"/>
                    <a:pt x="28" y="72"/>
                    <a:pt x="29" y="72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8"/>
                    <a:pt x="30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1" y="68"/>
                    <a:pt x="31" y="67"/>
                    <a:pt x="31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68"/>
                    <a:pt x="33" y="69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69"/>
                    <a:pt x="34" y="68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6" y="71"/>
                    <a:pt x="39" y="76"/>
                    <a:pt x="39" y="81"/>
                  </a:cubicBezTo>
                  <a:cubicBezTo>
                    <a:pt x="41" y="81"/>
                    <a:pt x="47" y="81"/>
                    <a:pt x="48" y="81"/>
                  </a:cubicBezTo>
                  <a:cubicBezTo>
                    <a:pt x="43" y="80"/>
                    <a:pt x="40" y="78"/>
                    <a:pt x="40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4" y="72"/>
                    <a:pt x="45" y="74"/>
                    <a:pt x="45" y="75"/>
                  </a:cubicBezTo>
                  <a:cubicBezTo>
                    <a:pt x="45" y="76"/>
                    <a:pt x="44" y="76"/>
                    <a:pt x="44" y="77"/>
                  </a:cubicBezTo>
                  <a:cubicBezTo>
                    <a:pt x="44" y="78"/>
                    <a:pt x="45" y="79"/>
                    <a:pt x="48" y="79"/>
                  </a:cubicBezTo>
                  <a:cubicBezTo>
                    <a:pt x="55" y="79"/>
                    <a:pt x="55" y="72"/>
                    <a:pt x="63" y="72"/>
                  </a:cubicBezTo>
                  <a:cubicBezTo>
                    <a:pt x="66" y="72"/>
                    <a:pt x="70" y="73"/>
                    <a:pt x="70" y="78"/>
                  </a:cubicBezTo>
                  <a:cubicBezTo>
                    <a:pt x="70" y="84"/>
                    <a:pt x="64" y="85"/>
                    <a:pt x="63" y="85"/>
                  </a:cubicBezTo>
                  <a:cubicBezTo>
                    <a:pt x="64" y="86"/>
                    <a:pt x="61" y="90"/>
                    <a:pt x="64" y="90"/>
                  </a:cubicBezTo>
                  <a:cubicBezTo>
                    <a:pt x="67" y="89"/>
                    <a:pt x="70" y="87"/>
                    <a:pt x="71" y="87"/>
                  </a:cubicBezTo>
                  <a:cubicBezTo>
                    <a:pt x="73" y="86"/>
                    <a:pt x="72" y="89"/>
                    <a:pt x="75" y="91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3"/>
                    <a:pt x="77" y="94"/>
                    <a:pt x="76" y="94"/>
                  </a:cubicBezTo>
                  <a:close/>
                  <a:moveTo>
                    <a:pt x="77" y="86"/>
                  </a:moveTo>
                  <a:cubicBezTo>
                    <a:pt x="76" y="86"/>
                    <a:pt x="76" y="86"/>
                    <a:pt x="76" y="86"/>
                  </a:cubicBezTo>
                  <a:cubicBezTo>
                    <a:pt x="75" y="85"/>
                    <a:pt x="72" y="84"/>
                    <a:pt x="72" y="82"/>
                  </a:cubicBezTo>
                  <a:cubicBezTo>
                    <a:pt x="72" y="82"/>
                    <a:pt x="72" y="80"/>
                    <a:pt x="74" y="80"/>
                  </a:cubicBezTo>
                  <a:cubicBezTo>
                    <a:pt x="76" y="80"/>
                    <a:pt x="76" y="81"/>
                    <a:pt x="76" y="82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1"/>
                    <a:pt x="78" y="80"/>
                    <a:pt x="79" y="80"/>
                  </a:cubicBezTo>
                  <a:cubicBezTo>
                    <a:pt x="81" y="80"/>
                    <a:pt x="82" y="82"/>
                    <a:pt x="82" y="82"/>
                  </a:cubicBezTo>
                  <a:cubicBezTo>
                    <a:pt x="82" y="84"/>
                    <a:pt x="78" y="85"/>
                    <a:pt x="77" y="86"/>
                  </a:cubicBezTo>
                  <a:close/>
                  <a:moveTo>
                    <a:pt x="79" y="54"/>
                  </a:moveTo>
                  <a:cubicBezTo>
                    <a:pt x="78" y="54"/>
                    <a:pt x="78" y="54"/>
                    <a:pt x="78" y="54"/>
                  </a:cubicBezTo>
                  <a:cubicBezTo>
                    <a:pt x="77" y="53"/>
                    <a:pt x="74" y="53"/>
                    <a:pt x="74" y="50"/>
                  </a:cubicBezTo>
                  <a:cubicBezTo>
                    <a:pt x="74" y="50"/>
                    <a:pt x="74" y="49"/>
                    <a:pt x="76" y="49"/>
                  </a:cubicBezTo>
                  <a:cubicBezTo>
                    <a:pt x="78" y="49"/>
                    <a:pt x="78" y="50"/>
                    <a:pt x="78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49"/>
                    <a:pt x="81" y="49"/>
                  </a:cubicBezTo>
                  <a:cubicBezTo>
                    <a:pt x="83" y="49"/>
                    <a:pt x="83" y="50"/>
                    <a:pt x="83" y="50"/>
                  </a:cubicBezTo>
                  <a:cubicBezTo>
                    <a:pt x="83" y="53"/>
                    <a:pt x="80" y="53"/>
                    <a:pt x="79" y="54"/>
                  </a:cubicBezTo>
                  <a:close/>
                  <a:moveTo>
                    <a:pt x="79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7" y="23"/>
                    <a:pt x="74" y="22"/>
                    <a:pt x="74" y="20"/>
                  </a:cubicBezTo>
                  <a:cubicBezTo>
                    <a:pt x="74" y="19"/>
                    <a:pt x="74" y="18"/>
                    <a:pt x="76" y="18"/>
                  </a:cubicBezTo>
                  <a:cubicBezTo>
                    <a:pt x="78" y="18"/>
                    <a:pt x="78" y="19"/>
                    <a:pt x="78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19"/>
                    <a:pt x="80" y="18"/>
                    <a:pt x="82" y="18"/>
                  </a:cubicBezTo>
                  <a:cubicBezTo>
                    <a:pt x="84" y="18"/>
                    <a:pt x="84" y="19"/>
                    <a:pt x="84" y="20"/>
                  </a:cubicBezTo>
                  <a:cubicBezTo>
                    <a:pt x="84" y="22"/>
                    <a:pt x="80" y="23"/>
                    <a:pt x="79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2" name="Freeform 283"/>
            <p:cNvSpPr>
              <a:spLocks/>
            </p:cNvSpPr>
            <p:nvPr/>
          </p:nvSpPr>
          <p:spPr bwMode="auto">
            <a:xfrm>
              <a:off x="18606" y="1554"/>
              <a:ext cx="42" cy="21"/>
            </a:xfrm>
            <a:custGeom>
              <a:avLst/>
              <a:gdLst>
                <a:gd name="T0" fmla="*/ 14 w 14"/>
                <a:gd name="T1" fmla="*/ 3 h 7"/>
                <a:gd name="T2" fmla="*/ 10 w 14"/>
                <a:gd name="T3" fmla="*/ 0 h 7"/>
                <a:gd name="T4" fmla="*/ 0 w 14"/>
                <a:gd name="T5" fmla="*/ 6 h 7"/>
                <a:gd name="T6" fmla="*/ 3 w 14"/>
                <a:gd name="T7" fmla="*/ 6 h 7"/>
                <a:gd name="T8" fmla="*/ 9 w 14"/>
                <a:gd name="T9" fmla="*/ 7 h 7"/>
                <a:gd name="T10" fmla="*/ 9 w 14"/>
                <a:gd name="T11" fmla="*/ 7 h 7"/>
                <a:gd name="T12" fmla="*/ 14 w 14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14" y="3"/>
                  </a:moveTo>
                  <a:cubicBezTo>
                    <a:pt x="14" y="1"/>
                    <a:pt x="12" y="0"/>
                    <a:pt x="10" y="0"/>
                  </a:cubicBezTo>
                  <a:cubicBezTo>
                    <a:pt x="6" y="0"/>
                    <a:pt x="5" y="5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6" y="6"/>
                    <a:pt x="8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3" name="Freeform 284"/>
            <p:cNvSpPr>
              <a:spLocks/>
            </p:cNvSpPr>
            <p:nvPr/>
          </p:nvSpPr>
          <p:spPr bwMode="auto">
            <a:xfrm>
              <a:off x="18609" y="1365"/>
              <a:ext cx="45" cy="27"/>
            </a:xfrm>
            <a:custGeom>
              <a:avLst/>
              <a:gdLst>
                <a:gd name="T0" fmla="*/ 9 w 15"/>
                <a:gd name="T1" fmla="*/ 9 h 9"/>
                <a:gd name="T2" fmla="*/ 10 w 15"/>
                <a:gd name="T3" fmla="*/ 9 h 9"/>
                <a:gd name="T4" fmla="*/ 15 w 15"/>
                <a:gd name="T5" fmla="*/ 4 h 9"/>
                <a:gd name="T6" fmla="*/ 11 w 15"/>
                <a:gd name="T7" fmla="*/ 0 h 9"/>
                <a:gd name="T8" fmla="*/ 0 w 15"/>
                <a:gd name="T9" fmla="*/ 7 h 9"/>
                <a:gd name="T10" fmla="*/ 3 w 15"/>
                <a:gd name="T11" fmla="*/ 7 h 9"/>
                <a:gd name="T12" fmla="*/ 9 w 15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9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2" y="9"/>
                    <a:pt x="15" y="7"/>
                    <a:pt x="15" y="4"/>
                  </a:cubicBezTo>
                  <a:cubicBezTo>
                    <a:pt x="15" y="1"/>
                    <a:pt x="13" y="0"/>
                    <a:pt x="11" y="0"/>
                  </a:cubicBezTo>
                  <a:cubicBezTo>
                    <a:pt x="6" y="0"/>
                    <a:pt x="5" y="6"/>
                    <a:pt x="0" y="7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6" y="7"/>
                    <a:pt x="8" y="7"/>
                    <a:pt x="9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4" name="Freeform 285"/>
            <p:cNvSpPr>
              <a:spLocks/>
            </p:cNvSpPr>
            <p:nvPr/>
          </p:nvSpPr>
          <p:spPr bwMode="auto">
            <a:xfrm>
              <a:off x="18528" y="1359"/>
              <a:ext cx="12" cy="6"/>
            </a:xfrm>
            <a:custGeom>
              <a:avLst/>
              <a:gdLst>
                <a:gd name="T0" fmla="*/ 1 w 4"/>
                <a:gd name="T1" fmla="*/ 2 h 2"/>
                <a:gd name="T2" fmla="*/ 4 w 4"/>
                <a:gd name="T3" fmla="*/ 0 h 2"/>
                <a:gd name="T4" fmla="*/ 0 w 4"/>
                <a:gd name="T5" fmla="*/ 0 h 2"/>
                <a:gd name="T6" fmla="*/ 1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3" y="2"/>
                    <a:pt x="3" y="1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5" name="Freeform 286"/>
            <p:cNvSpPr>
              <a:spLocks/>
            </p:cNvSpPr>
            <p:nvPr/>
          </p:nvSpPr>
          <p:spPr bwMode="auto">
            <a:xfrm>
              <a:off x="18861" y="1093"/>
              <a:ext cx="24" cy="24"/>
            </a:xfrm>
            <a:custGeom>
              <a:avLst/>
              <a:gdLst>
                <a:gd name="T0" fmla="*/ 5 w 8"/>
                <a:gd name="T1" fmla="*/ 0 h 8"/>
                <a:gd name="T2" fmla="*/ 8 w 8"/>
                <a:gd name="T3" fmla="*/ 4 h 8"/>
                <a:gd name="T4" fmla="*/ 5 w 8"/>
                <a:gd name="T5" fmla="*/ 8 h 8"/>
                <a:gd name="T6" fmla="*/ 0 w 8"/>
                <a:gd name="T7" fmla="*/ 4 h 8"/>
                <a:gd name="T8" fmla="*/ 5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7" y="0"/>
                    <a:pt x="8" y="1"/>
                    <a:pt x="8" y="4"/>
                  </a:cubicBezTo>
                  <a:cubicBezTo>
                    <a:pt x="8" y="7"/>
                    <a:pt x="7" y="8"/>
                    <a:pt x="5" y="8"/>
                  </a:cubicBezTo>
                  <a:cubicBezTo>
                    <a:pt x="3" y="8"/>
                    <a:pt x="0" y="8"/>
                    <a:pt x="0" y="4"/>
                  </a:cubicBezTo>
                  <a:cubicBezTo>
                    <a:pt x="0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6" name="Freeform 287"/>
            <p:cNvSpPr>
              <a:spLocks/>
            </p:cNvSpPr>
            <p:nvPr/>
          </p:nvSpPr>
          <p:spPr bwMode="auto">
            <a:xfrm>
              <a:off x="18777" y="1096"/>
              <a:ext cx="90" cy="51"/>
            </a:xfrm>
            <a:custGeom>
              <a:avLst/>
              <a:gdLst>
                <a:gd name="T0" fmla="*/ 14 w 30"/>
                <a:gd name="T1" fmla="*/ 0 h 17"/>
                <a:gd name="T2" fmla="*/ 18 w 30"/>
                <a:gd name="T3" fmla="*/ 3 h 17"/>
                <a:gd name="T4" fmla="*/ 21 w 30"/>
                <a:gd name="T5" fmla="*/ 1 h 17"/>
                <a:gd name="T6" fmla="*/ 25 w 30"/>
                <a:gd name="T7" fmla="*/ 5 h 17"/>
                <a:gd name="T8" fmla="*/ 30 w 30"/>
                <a:gd name="T9" fmla="*/ 10 h 17"/>
                <a:gd name="T10" fmla="*/ 26 w 30"/>
                <a:gd name="T11" fmla="*/ 16 h 17"/>
                <a:gd name="T12" fmla="*/ 23 w 30"/>
                <a:gd name="T13" fmla="*/ 15 h 17"/>
                <a:gd name="T14" fmla="*/ 19 w 30"/>
                <a:gd name="T15" fmla="*/ 17 h 17"/>
                <a:gd name="T16" fmla="*/ 15 w 30"/>
                <a:gd name="T17" fmla="*/ 15 h 17"/>
                <a:gd name="T18" fmla="*/ 11 w 30"/>
                <a:gd name="T19" fmla="*/ 17 h 17"/>
                <a:gd name="T20" fmla="*/ 7 w 30"/>
                <a:gd name="T21" fmla="*/ 15 h 17"/>
                <a:gd name="T22" fmla="*/ 5 w 30"/>
                <a:gd name="T23" fmla="*/ 16 h 17"/>
                <a:gd name="T24" fmla="*/ 0 w 30"/>
                <a:gd name="T25" fmla="*/ 8 h 17"/>
                <a:gd name="T26" fmla="*/ 3 w 30"/>
                <a:gd name="T27" fmla="*/ 5 h 17"/>
                <a:gd name="T28" fmla="*/ 5 w 30"/>
                <a:gd name="T29" fmla="*/ 6 h 17"/>
                <a:gd name="T30" fmla="*/ 8 w 30"/>
                <a:gd name="T31" fmla="*/ 2 h 17"/>
                <a:gd name="T32" fmla="*/ 11 w 30"/>
                <a:gd name="T33" fmla="*/ 3 h 17"/>
                <a:gd name="T34" fmla="*/ 14 w 30"/>
                <a:gd name="T3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7">
                  <a:moveTo>
                    <a:pt x="14" y="0"/>
                  </a:moveTo>
                  <a:cubicBezTo>
                    <a:pt x="16" y="0"/>
                    <a:pt x="17" y="2"/>
                    <a:pt x="18" y="3"/>
                  </a:cubicBezTo>
                  <a:cubicBezTo>
                    <a:pt x="18" y="2"/>
                    <a:pt x="19" y="1"/>
                    <a:pt x="21" y="1"/>
                  </a:cubicBezTo>
                  <a:cubicBezTo>
                    <a:pt x="23" y="1"/>
                    <a:pt x="24" y="2"/>
                    <a:pt x="25" y="5"/>
                  </a:cubicBezTo>
                  <a:cubicBezTo>
                    <a:pt x="26" y="7"/>
                    <a:pt x="27" y="9"/>
                    <a:pt x="30" y="10"/>
                  </a:cubicBezTo>
                  <a:cubicBezTo>
                    <a:pt x="30" y="13"/>
                    <a:pt x="29" y="16"/>
                    <a:pt x="26" y="16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2" y="16"/>
                    <a:pt x="21" y="17"/>
                    <a:pt x="19" y="17"/>
                  </a:cubicBezTo>
                  <a:cubicBezTo>
                    <a:pt x="17" y="17"/>
                    <a:pt x="16" y="16"/>
                    <a:pt x="15" y="15"/>
                  </a:cubicBezTo>
                  <a:cubicBezTo>
                    <a:pt x="14" y="17"/>
                    <a:pt x="13" y="17"/>
                    <a:pt x="11" y="17"/>
                  </a:cubicBezTo>
                  <a:cubicBezTo>
                    <a:pt x="9" y="17"/>
                    <a:pt x="8" y="16"/>
                    <a:pt x="7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2" y="16"/>
                    <a:pt x="0" y="10"/>
                    <a:pt x="0" y="8"/>
                  </a:cubicBezTo>
                  <a:cubicBezTo>
                    <a:pt x="0" y="7"/>
                    <a:pt x="1" y="5"/>
                    <a:pt x="3" y="5"/>
                  </a:cubicBezTo>
                  <a:cubicBezTo>
                    <a:pt x="4" y="5"/>
                    <a:pt x="5" y="6"/>
                    <a:pt x="5" y="6"/>
                  </a:cubicBezTo>
                  <a:cubicBezTo>
                    <a:pt x="5" y="5"/>
                    <a:pt x="5" y="2"/>
                    <a:pt x="8" y="2"/>
                  </a:cubicBezTo>
                  <a:cubicBezTo>
                    <a:pt x="9" y="2"/>
                    <a:pt x="10" y="3"/>
                    <a:pt x="11" y="3"/>
                  </a:cubicBezTo>
                  <a:cubicBezTo>
                    <a:pt x="11" y="2"/>
                    <a:pt x="12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  <p:sp>
          <p:nvSpPr>
            <p:cNvPr id="277" name="Freeform 288"/>
            <p:cNvSpPr>
              <a:spLocks/>
            </p:cNvSpPr>
            <p:nvPr/>
          </p:nvSpPr>
          <p:spPr bwMode="auto">
            <a:xfrm>
              <a:off x="18771" y="892"/>
              <a:ext cx="108" cy="210"/>
            </a:xfrm>
            <a:custGeom>
              <a:avLst/>
              <a:gdLst>
                <a:gd name="T0" fmla="*/ 15 w 36"/>
                <a:gd name="T1" fmla="*/ 46 h 70"/>
                <a:gd name="T2" fmla="*/ 0 w 36"/>
                <a:gd name="T3" fmla="*/ 62 h 70"/>
                <a:gd name="T4" fmla="*/ 0 w 36"/>
                <a:gd name="T5" fmla="*/ 69 h 70"/>
                <a:gd name="T6" fmla="*/ 2 w 36"/>
                <a:gd name="T7" fmla="*/ 68 h 70"/>
                <a:gd name="T8" fmla="*/ 5 w 36"/>
                <a:gd name="T9" fmla="*/ 70 h 70"/>
                <a:gd name="T10" fmla="*/ 8 w 36"/>
                <a:gd name="T11" fmla="*/ 66 h 70"/>
                <a:gd name="T12" fmla="*/ 11 w 36"/>
                <a:gd name="T13" fmla="*/ 68 h 70"/>
                <a:gd name="T14" fmla="*/ 15 w 36"/>
                <a:gd name="T15" fmla="*/ 64 h 70"/>
                <a:gd name="T16" fmla="*/ 19 w 36"/>
                <a:gd name="T17" fmla="*/ 67 h 70"/>
                <a:gd name="T18" fmla="*/ 22 w 36"/>
                <a:gd name="T19" fmla="*/ 65 h 70"/>
                <a:gd name="T20" fmla="*/ 27 w 36"/>
                <a:gd name="T21" fmla="*/ 69 h 70"/>
                <a:gd name="T22" fmla="*/ 34 w 36"/>
                <a:gd name="T23" fmla="*/ 65 h 70"/>
                <a:gd name="T24" fmla="*/ 36 w 36"/>
                <a:gd name="T25" fmla="*/ 65 h 70"/>
                <a:gd name="T26" fmla="*/ 22 w 36"/>
                <a:gd name="T27" fmla="*/ 46 h 70"/>
                <a:gd name="T28" fmla="*/ 23 w 36"/>
                <a:gd name="T29" fmla="*/ 30 h 70"/>
                <a:gd name="T30" fmla="*/ 21 w 36"/>
                <a:gd name="T31" fmla="*/ 29 h 70"/>
                <a:gd name="T32" fmla="*/ 21 w 36"/>
                <a:gd name="T33" fmla="*/ 27 h 70"/>
                <a:gd name="T34" fmla="*/ 24 w 36"/>
                <a:gd name="T35" fmla="*/ 24 h 70"/>
                <a:gd name="T36" fmla="*/ 23 w 36"/>
                <a:gd name="T37" fmla="*/ 17 h 70"/>
                <a:gd name="T38" fmla="*/ 24 w 36"/>
                <a:gd name="T39" fmla="*/ 15 h 70"/>
                <a:gd name="T40" fmla="*/ 31 w 36"/>
                <a:gd name="T41" fmla="*/ 18 h 70"/>
                <a:gd name="T42" fmla="*/ 34 w 36"/>
                <a:gd name="T43" fmla="*/ 15 h 70"/>
                <a:gd name="T44" fmla="*/ 32 w 36"/>
                <a:gd name="T45" fmla="*/ 11 h 70"/>
                <a:gd name="T46" fmla="*/ 24 w 36"/>
                <a:gd name="T47" fmla="*/ 13 h 70"/>
                <a:gd name="T48" fmla="*/ 23 w 36"/>
                <a:gd name="T49" fmla="*/ 11 h 70"/>
                <a:gd name="T50" fmla="*/ 25 w 36"/>
                <a:gd name="T51" fmla="*/ 4 h 70"/>
                <a:gd name="T52" fmla="*/ 22 w 36"/>
                <a:gd name="T53" fmla="*/ 1 h 70"/>
                <a:gd name="T54" fmla="*/ 19 w 36"/>
                <a:gd name="T55" fmla="*/ 3 h 70"/>
                <a:gd name="T56" fmla="*/ 20 w 36"/>
                <a:gd name="T57" fmla="*/ 11 h 70"/>
                <a:gd name="T58" fmla="*/ 18 w 36"/>
                <a:gd name="T59" fmla="*/ 12 h 70"/>
                <a:gd name="T60" fmla="*/ 11 w 36"/>
                <a:gd name="T61" fmla="*/ 10 h 70"/>
                <a:gd name="T62" fmla="*/ 8 w 36"/>
                <a:gd name="T63" fmla="*/ 13 h 70"/>
                <a:gd name="T64" fmla="*/ 10 w 36"/>
                <a:gd name="T65" fmla="*/ 16 h 70"/>
                <a:gd name="T66" fmla="*/ 18 w 36"/>
                <a:gd name="T67" fmla="*/ 15 h 70"/>
                <a:gd name="T68" fmla="*/ 19 w 36"/>
                <a:gd name="T69" fmla="*/ 16 h 70"/>
                <a:gd name="T70" fmla="*/ 17 w 36"/>
                <a:gd name="T71" fmla="*/ 24 h 70"/>
                <a:gd name="T72" fmla="*/ 19 w 36"/>
                <a:gd name="T73" fmla="*/ 27 h 70"/>
                <a:gd name="T74" fmla="*/ 19 w 36"/>
                <a:gd name="T75" fmla="*/ 29 h 70"/>
                <a:gd name="T76" fmla="*/ 17 w 36"/>
                <a:gd name="T77" fmla="*/ 30 h 70"/>
                <a:gd name="T78" fmla="*/ 15 w 36"/>
                <a:gd name="T79" fmla="*/ 4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" h="70">
                  <a:moveTo>
                    <a:pt x="15" y="46"/>
                  </a:moveTo>
                  <a:cubicBezTo>
                    <a:pt x="11" y="46"/>
                    <a:pt x="0" y="51"/>
                    <a:pt x="0" y="62"/>
                  </a:cubicBezTo>
                  <a:cubicBezTo>
                    <a:pt x="0" y="65"/>
                    <a:pt x="0" y="68"/>
                    <a:pt x="0" y="69"/>
                  </a:cubicBezTo>
                  <a:cubicBezTo>
                    <a:pt x="1" y="69"/>
                    <a:pt x="1" y="68"/>
                    <a:pt x="2" y="68"/>
                  </a:cubicBezTo>
                  <a:cubicBezTo>
                    <a:pt x="3" y="68"/>
                    <a:pt x="4" y="69"/>
                    <a:pt x="5" y="70"/>
                  </a:cubicBezTo>
                  <a:cubicBezTo>
                    <a:pt x="5" y="68"/>
                    <a:pt x="5" y="66"/>
                    <a:pt x="8" y="66"/>
                  </a:cubicBezTo>
                  <a:cubicBezTo>
                    <a:pt x="9" y="66"/>
                    <a:pt x="10" y="67"/>
                    <a:pt x="11" y="68"/>
                  </a:cubicBezTo>
                  <a:cubicBezTo>
                    <a:pt x="11" y="65"/>
                    <a:pt x="13" y="64"/>
                    <a:pt x="15" y="64"/>
                  </a:cubicBezTo>
                  <a:cubicBezTo>
                    <a:pt x="16" y="64"/>
                    <a:pt x="18" y="66"/>
                    <a:pt x="19" y="67"/>
                  </a:cubicBezTo>
                  <a:cubicBezTo>
                    <a:pt x="19" y="65"/>
                    <a:pt x="20" y="65"/>
                    <a:pt x="22" y="65"/>
                  </a:cubicBezTo>
                  <a:cubicBezTo>
                    <a:pt x="25" y="65"/>
                    <a:pt x="26" y="67"/>
                    <a:pt x="27" y="69"/>
                  </a:cubicBezTo>
                  <a:cubicBezTo>
                    <a:pt x="27" y="66"/>
                    <a:pt x="31" y="65"/>
                    <a:pt x="34" y="65"/>
                  </a:cubicBezTo>
                  <a:cubicBezTo>
                    <a:pt x="35" y="65"/>
                    <a:pt x="35" y="65"/>
                    <a:pt x="36" y="65"/>
                  </a:cubicBezTo>
                  <a:cubicBezTo>
                    <a:pt x="36" y="56"/>
                    <a:pt x="31" y="49"/>
                    <a:pt x="22" y="46"/>
                  </a:cubicBezTo>
                  <a:cubicBezTo>
                    <a:pt x="24" y="32"/>
                    <a:pt x="23" y="31"/>
                    <a:pt x="23" y="30"/>
                  </a:cubicBezTo>
                  <a:cubicBezTo>
                    <a:pt x="22" y="30"/>
                    <a:pt x="22" y="29"/>
                    <a:pt x="21" y="29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3" y="27"/>
                    <a:pt x="24" y="26"/>
                    <a:pt x="24" y="24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6"/>
                    <a:pt x="23" y="15"/>
                    <a:pt x="24" y="15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3" y="18"/>
                    <a:pt x="34" y="17"/>
                    <a:pt x="34" y="15"/>
                  </a:cubicBezTo>
                  <a:cubicBezTo>
                    <a:pt x="35" y="13"/>
                    <a:pt x="33" y="11"/>
                    <a:pt x="32" y="11"/>
                  </a:cubicBezTo>
                  <a:cubicBezTo>
                    <a:pt x="31" y="11"/>
                    <a:pt x="26" y="13"/>
                    <a:pt x="24" y="13"/>
                  </a:cubicBezTo>
                  <a:cubicBezTo>
                    <a:pt x="23" y="13"/>
                    <a:pt x="23" y="12"/>
                    <a:pt x="23" y="11"/>
                  </a:cubicBezTo>
                  <a:cubicBezTo>
                    <a:pt x="23" y="11"/>
                    <a:pt x="25" y="5"/>
                    <a:pt x="25" y="4"/>
                  </a:cubicBezTo>
                  <a:cubicBezTo>
                    <a:pt x="25" y="2"/>
                    <a:pt x="24" y="1"/>
                    <a:pt x="22" y="1"/>
                  </a:cubicBezTo>
                  <a:cubicBezTo>
                    <a:pt x="20" y="0"/>
                    <a:pt x="19" y="2"/>
                    <a:pt x="19" y="3"/>
                  </a:cubicBezTo>
                  <a:cubicBezTo>
                    <a:pt x="19" y="4"/>
                    <a:pt x="20" y="11"/>
                    <a:pt x="20" y="11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7" y="12"/>
                    <a:pt x="12" y="10"/>
                    <a:pt x="11" y="10"/>
                  </a:cubicBezTo>
                  <a:cubicBezTo>
                    <a:pt x="9" y="10"/>
                    <a:pt x="8" y="11"/>
                    <a:pt x="8" y="13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1" y="16"/>
                    <a:pt x="18" y="15"/>
                    <a:pt x="18" y="15"/>
                  </a:cubicBezTo>
                  <a:cubicBezTo>
                    <a:pt x="19" y="15"/>
                    <a:pt x="19" y="16"/>
                    <a:pt x="19" y="16"/>
                  </a:cubicBezTo>
                  <a:cubicBezTo>
                    <a:pt x="19" y="16"/>
                    <a:pt x="17" y="23"/>
                    <a:pt x="17" y="24"/>
                  </a:cubicBezTo>
                  <a:cubicBezTo>
                    <a:pt x="17" y="25"/>
                    <a:pt x="18" y="27"/>
                    <a:pt x="19" y="27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7" y="29"/>
                    <a:pt x="17" y="30"/>
                  </a:cubicBezTo>
                  <a:cubicBezTo>
                    <a:pt x="17" y="30"/>
                    <a:pt x="16" y="31"/>
                    <a:pt x="15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sz="6319"/>
            </a:p>
          </p:txBody>
        </p:sp>
      </p:grpSp>
      <p:graphicFrame>
        <p:nvGraphicFramePr>
          <p:cNvPr id="466" name="Diagram 465"/>
          <p:cNvGraphicFramePr/>
          <p:nvPr>
            <p:extLst>
              <p:ext uri="{D42A27DB-BD31-4B8C-83A1-F6EECF244321}">
                <p14:modId xmlns:p14="http://schemas.microsoft.com/office/powerpoint/2010/main" val="3530428407"/>
              </p:ext>
            </p:extLst>
          </p:nvPr>
        </p:nvGraphicFramePr>
        <p:xfrm>
          <a:off x="15994800" y="16380000"/>
          <a:ext cx="12928940" cy="7643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8" name="Rektangel 467"/>
          <p:cNvSpPr/>
          <p:nvPr/>
        </p:nvSpPr>
        <p:spPr>
          <a:xfrm>
            <a:off x="16070400" y="23767898"/>
            <a:ext cx="13122000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tabLst>
                <a:tab pos="265113" algn="l"/>
                <a:tab pos="1706563" algn="l"/>
              </a:tabLst>
            </a:pPr>
            <a:r>
              <a:rPr lang="en-GB" sz="2500" baseline="30000" dirty="0" smtClean="0">
                <a:solidFill>
                  <a:schemeClr val="bg1"/>
                </a:solidFill>
                <a:ea typeface="Calibri" panose="020F0502020204030204" pitchFamily="34" charset="0"/>
              </a:rPr>
              <a:t>1 	</a:t>
            </a:r>
            <a:r>
              <a:rPr lang="en-GB" sz="2500" dirty="0" smtClean="0">
                <a:solidFill>
                  <a:schemeClr val="bg1"/>
                </a:solidFill>
                <a:ea typeface="Calibri" panose="020F0502020204030204" pitchFamily="34" charset="0"/>
              </a:rPr>
              <a:t>Sum </a:t>
            </a:r>
            <a:r>
              <a:rPr lang="en-GB" sz="2500" dirty="0">
                <a:solidFill>
                  <a:schemeClr val="bg1"/>
                </a:solidFill>
                <a:ea typeface="Calibri" panose="020F0502020204030204" pitchFamily="34" charset="0"/>
              </a:rPr>
              <a:t>of total oocysts recovered from all leachate samples </a:t>
            </a:r>
            <a:r>
              <a:rPr lang="en-GB" sz="2500" dirty="0" smtClean="0">
                <a:solidFill>
                  <a:schemeClr val="bg1"/>
                </a:solidFill>
                <a:ea typeface="Calibri" panose="020F0502020204030204" pitchFamily="34" charset="0"/>
              </a:rPr>
              <a:t>collected at all </a:t>
            </a:r>
            <a:r>
              <a:rPr lang="en-GB" sz="2500" dirty="0">
                <a:solidFill>
                  <a:schemeClr val="bg1"/>
                </a:solidFill>
                <a:ea typeface="Calibri" panose="020F0502020204030204" pitchFamily="34" charset="0"/>
              </a:rPr>
              <a:t>four sampling </a:t>
            </a:r>
            <a:r>
              <a:rPr lang="en-GB" sz="2500" dirty="0" smtClean="0">
                <a:solidFill>
                  <a:schemeClr val="bg1"/>
                </a:solidFill>
                <a:ea typeface="Calibri" panose="020F0502020204030204" pitchFamily="34" charset="0"/>
              </a:rPr>
              <a:t>times (4 L)</a:t>
            </a:r>
          </a:p>
          <a:p>
            <a:pPr>
              <a:spcBef>
                <a:spcPts val="1200"/>
              </a:spcBef>
              <a:tabLst>
                <a:tab pos="265113" algn="l"/>
                <a:tab pos="1706563" algn="l"/>
              </a:tabLst>
            </a:pPr>
            <a:r>
              <a:rPr lang="en-GB" sz="2500" baseline="30000" dirty="0" smtClean="0">
                <a:solidFill>
                  <a:schemeClr val="bg1"/>
                </a:solidFill>
              </a:rPr>
              <a:t>2 	</a:t>
            </a:r>
            <a:r>
              <a:rPr lang="en-GB" sz="2500" dirty="0" smtClean="0">
                <a:solidFill>
                  <a:schemeClr val="bg1"/>
                </a:solidFill>
              </a:rPr>
              <a:t>B</a:t>
            </a:r>
            <a:r>
              <a:rPr lang="en-GB" sz="2500" dirty="0" smtClean="0">
                <a:solidFill>
                  <a:schemeClr val="bg1"/>
                </a:solidFill>
                <a:ea typeface="Calibri" panose="020F0502020204030204" pitchFamily="34" charset="0"/>
              </a:rPr>
              <a:t>ack-transformed LS-means estimate per L leachate</a:t>
            </a:r>
            <a:endParaRPr lang="da-DK" sz="2500" dirty="0" smtClean="0">
              <a:solidFill>
                <a:schemeClr val="bg1"/>
              </a:solidFill>
            </a:endParaRPr>
          </a:p>
        </p:txBody>
      </p:sp>
      <p:sp>
        <p:nvSpPr>
          <p:cNvPr id="469" name="Rektangel 468"/>
          <p:cNvSpPr/>
          <p:nvPr/>
        </p:nvSpPr>
        <p:spPr>
          <a:xfrm>
            <a:off x="16070400" y="11113200"/>
            <a:ext cx="13121688" cy="486287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just"/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 general, 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the </a:t>
            </a:r>
            <a:r>
              <a:rPr lang="en-GB" sz="3500" dirty="0">
                <a:solidFill>
                  <a:schemeClr val="bg1"/>
                </a:solidFill>
                <a:cs typeface="Arial" panose="020B0604020202020204" pitchFamily="34" charset="0"/>
              </a:rPr>
              <a:t>recovery rate of oocysts in the leachate was 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low (see below). However, the majority o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f the 24 leachate samples collected from each soil column, the following were positive for oocysts:</a:t>
            </a:r>
          </a:p>
          <a:p>
            <a:pPr algn="just"/>
            <a:endParaRPr lang="en-GB" sz="35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tabLst>
                <a:tab pos="4937125" algn="l"/>
                <a:tab pos="5381625" algn="l"/>
                <a:tab pos="8439150" algn="l"/>
              </a:tabLst>
            </a:pP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Injected </a:t>
            </a:r>
            <a:r>
              <a:rPr lang="en-GB" sz="35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liquid 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slurry 	= 	21/24 (88%) 	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0.06% oocysts recovered</a:t>
            </a:r>
            <a:endParaRPr lang="en-GB" sz="3500" dirty="0" smtClean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tabLst>
                <a:tab pos="4937125" algn="l"/>
                <a:tab pos="5381625" algn="l"/>
                <a:tab pos="8439150" algn="l"/>
              </a:tabLst>
            </a:pP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Injected </a:t>
            </a:r>
            <a:r>
              <a:rPr lang="en-GB" sz="35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raw 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slurry	=	21/24 </a:t>
            </a:r>
            <a:r>
              <a:rPr lang="en-GB" sz="35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(88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%)	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0.02% oocysts recovered</a:t>
            </a:r>
            <a:endParaRPr lang="en-GB" sz="3500" dirty="0" smtClean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tabLst>
                <a:tab pos="4937125" algn="l"/>
                <a:tab pos="5381625" algn="l"/>
                <a:tab pos="8439150" algn="l"/>
              </a:tabLst>
            </a:pP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Raw slurry surface applied 	=	12/24 (50%)	</a:t>
            </a:r>
            <a:r>
              <a:rPr lang="en-GB" sz="3500" dirty="0" smtClean="0">
                <a:solidFill>
                  <a:schemeClr val="bg1"/>
                </a:solidFill>
                <a:cs typeface="Arial" panose="020B0604020202020204" pitchFamily="34" charset="0"/>
              </a:rPr>
              <a:t>0.01%</a:t>
            </a:r>
            <a:r>
              <a:rPr lang="en-GB" sz="3500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oocysts recovered	</a:t>
            </a:r>
            <a:endParaRPr lang="da-DK" sz="35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1" name="Gruppe 10"/>
          <p:cNvGrpSpPr/>
          <p:nvPr/>
        </p:nvGrpSpPr>
        <p:grpSpPr>
          <a:xfrm>
            <a:off x="9855843" y="36678488"/>
            <a:ext cx="1281080" cy="142243"/>
            <a:chOff x="23234271" y="33078995"/>
            <a:chExt cx="1281080" cy="142243"/>
          </a:xfrm>
        </p:grpSpPr>
        <p:cxnSp>
          <p:nvCxnSpPr>
            <p:cNvPr id="511" name="AutoShape 140"/>
            <p:cNvCxnSpPr>
              <a:cxnSpLocks noChangeShapeType="1"/>
            </p:cNvCxnSpPr>
            <p:nvPr/>
          </p:nvCxnSpPr>
          <p:spPr bwMode="auto">
            <a:xfrm>
              <a:off x="23234271" y="33146321"/>
              <a:ext cx="1279938" cy="429"/>
            </a:xfrm>
            <a:prstGeom prst="straightConnector1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12" name="AutoShape 141"/>
            <p:cNvCxnSpPr>
              <a:cxnSpLocks noChangeShapeType="1"/>
            </p:cNvCxnSpPr>
            <p:nvPr/>
          </p:nvCxnSpPr>
          <p:spPr bwMode="auto">
            <a:xfrm>
              <a:off x="24513069" y="33078995"/>
              <a:ext cx="2282" cy="142243"/>
            </a:xfrm>
            <a:prstGeom prst="straightConnector1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13" name="AutoShape 142"/>
            <p:cNvCxnSpPr>
              <a:cxnSpLocks noChangeShapeType="1"/>
            </p:cNvCxnSpPr>
            <p:nvPr/>
          </p:nvCxnSpPr>
          <p:spPr bwMode="auto">
            <a:xfrm>
              <a:off x="23234271" y="33080432"/>
              <a:ext cx="0" cy="119161"/>
            </a:xfrm>
            <a:prstGeom prst="straightConnector1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</p:cxnSp>
      </p:grpSp>
      <p:grpSp>
        <p:nvGrpSpPr>
          <p:cNvPr id="278" name="Gruppe 277"/>
          <p:cNvGrpSpPr/>
          <p:nvPr/>
        </p:nvGrpSpPr>
        <p:grpSpPr>
          <a:xfrm>
            <a:off x="15994800" y="31612628"/>
            <a:ext cx="5214670" cy="1477328"/>
            <a:chOff x="11551425" y="8549127"/>
            <a:chExt cx="5214670" cy="1477328"/>
          </a:xfrm>
        </p:grpSpPr>
        <p:sp>
          <p:nvSpPr>
            <p:cNvPr id="279" name="Tekstfelt 173"/>
            <p:cNvSpPr txBox="1"/>
            <p:nvPr/>
          </p:nvSpPr>
          <p:spPr>
            <a:xfrm>
              <a:off x="11551425" y="8549127"/>
              <a:ext cx="1211031" cy="147732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da-DK" sz="9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280" name="Rektangel 279"/>
            <p:cNvSpPr/>
            <p:nvPr/>
          </p:nvSpPr>
          <p:spPr>
            <a:xfrm>
              <a:off x="12437025" y="8703015"/>
              <a:ext cx="4329070" cy="1169551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r>
                <a:rPr lang="da-DK" sz="7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onclusions</a:t>
              </a:r>
              <a:endParaRPr lang="da-DK" sz="7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81" name="Lige forbindelse 280"/>
          <p:cNvCxnSpPr/>
          <p:nvPr/>
        </p:nvCxnSpPr>
        <p:spPr>
          <a:xfrm>
            <a:off x="16070400" y="33171447"/>
            <a:ext cx="131216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e 9"/>
          <p:cNvGrpSpPr/>
          <p:nvPr/>
        </p:nvGrpSpPr>
        <p:grpSpPr>
          <a:xfrm>
            <a:off x="1000800" y="25291057"/>
            <a:ext cx="13151121" cy="9509767"/>
            <a:chOff x="968070" y="27138729"/>
            <a:chExt cx="13151121" cy="13825740"/>
          </a:xfrm>
          <a:solidFill>
            <a:schemeClr val="accent2"/>
          </a:solidFill>
        </p:grpSpPr>
        <p:sp>
          <p:nvSpPr>
            <p:cNvPr id="506" name="Text Box 78"/>
            <p:cNvSpPr txBox="1">
              <a:spLocks noChangeArrowheads="1"/>
            </p:cNvSpPr>
            <p:nvPr/>
          </p:nvSpPr>
          <p:spPr bwMode="auto">
            <a:xfrm>
              <a:off x="3894411" y="31352333"/>
              <a:ext cx="1260569" cy="59284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da-DK" sz="3500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20 </a:t>
              </a:r>
              <a:r>
                <a:rPr lang="da-DK" sz="3500" dirty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cm</a:t>
              </a:r>
            </a:p>
          </p:txBody>
        </p:sp>
        <p:grpSp>
          <p:nvGrpSpPr>
            <p:cNvPr id="8" name="Gruppe 7"/>
            <p:cNvGrpSpPr/>
            <p:nvPr/>
          </p:nvGrpSpPr>
          <p:grpSpPr>
            <a:xfrm>
              <a:off x="3833881" y="28507147"/>
              <a:ext cx="8018462" cy="726298"/>
              <a:chOff x="16941691" y="28832618"/>
              <a:chExt cx="8018462" cy="726298"/>
            </a:xfrm>
            <a:grpFill/>
          </p:grpSpPr>
          <p:cxnSp>
            <p:nvCxnSpPr>
              <p:cNvPr id="283" name="Lige pilforbindelse 282"/>
              <p:cNvCxnSpPr/>
              <p:nvPr/>
            </p:nvCxnSpPr>
            <p:spPr>
              <a:xfrm>
                <a:off x="24960153" y="28832618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Lige pilforbindelse 4"/>
              <p:cNvCxnSpPr/>
              <p:nvPr/>
            </p:nvCxnSpPr>
            <p:spPr>
              <a:xfrm>
                <a:off x="16941691" y="28832618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Lige pilforbindelse 283"/>
              <p:cNvCxnSpPr/>
              <p:nvPr/>
            </p:nvCxnSpPr>
            <p:spPr>
              <a:xfrm>
                <a:off x="21060200" y="28838916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9" name="Lige forbindelse 7"/>
            <p:cNvSpPr/>
            <p:nvPr/>
          </p:nvSpPr>
          <p:spPr>
            <a:xfrm>
              <a:off x="6213088" y="33923832"/>
              <a:ext cx="113842" cy="44348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43483"/>
                  </a:lnTo>
                </a:path>
              </a:pathLst>
            </a:custGeom>
            <a:grpFill/>
            <a:ln>
              <a:solidFill>
                <a:schemeClr val="accent6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0" name="Lige forbindelse 8"/>
            <p:cNvSpPr/>
            <p:nvPr/>
          </p:nvSpPr>
          <p:spPr>
            <a:xfrm>
              <a:off x="4409004" y="32156277"/>
              <a:ext cx="2302994" cy="32821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6011"/>
                  </a:lnTo>
                  <a:lnTo>
                    <a:pt x="1849804" y="46011"/>
                  </a:lnTo>
                  <a:lnTo>
                    <a:pt x="1849804" y="328211"/>
                  </a:lnTo>
                </a:path>
              </a:pathLst>
            </a:custGeom>
            <a:grpFill/>
            <a:ln>
              <a:solidFill>
                <a:schemeClr val="accent6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94" name="Gruppe 293"/>
            <p:cNvGrpSpPr/>
            <p:nvPr/>
          </p:nvGrpSpPr>
          <p:grpSpPr>
            <a:xfrm>
              <a:off x="997191" y="27138729"/>
              <a:ext cx="13122000" cy="1343807"/>
              <a:chOff x="869797" y="0"/>
              <a:chExt cx="10523249" cy="1343807"/>
            </a:xfrm>
            <a:grpFill/>
          </p:grpSpPr>
          <p:sp>
            <p:nvSpPr>
              <p:cNvPr id="322" name="Rektangel 321"/>
              <p:cNvSpPr/>
              <p:nvPr/>
            </p:nvSpPr>
            <p:spPr>
              <a:xfrm>
                <a:off x="869797" y="0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3" name="Rektangel 322"/>
              <p:cNvSpPr/>
              <p:nvPr/>
            </p:nvSpPr>
            <p:spPr>
              <a:xfrm>
                <a:off x="869797" y="0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kern="1200" noProof="0" dirty="0" smtClean="0">
                    <a:cs typeface="Arial" panose="020B0604020202020204" pitchFamily="34" charset="0"/>
                  </a:rPr>
                  <a:t>A total of 3.1 x 10</a:t>
                </a:r>
                <a:r>
                  <a:rPr lang="en-GB" sz="3500" kern="1200" baseline="3000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6</a:t>
                </a:r>
                <a:r>
                  <a:rPr lang="en-GB" sz="3500" kern="1200" baseline="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GB" sz="3500" i="1" kern="1200" baseline="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C. parvum </a:t>
                </a:r>
                <a:r>
                  <a:rPr lang="en-GB" sz="3500" kern="1200" baseline="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oocysts were mixed with slurry </a:t>
                </a:r>
                <a:r>
                  <a:rPr lang="en-GB" sz="3500" kern="1200" baseline="0" noProof="0" dirty="0" smtClean="0">
                    <a:cs typeface="Arial" panose="020B0604020202020204" pitchFamily="34" charset="0"/>
                  </a:rPr>
                  <a:t> </a:t>
                </a:r>
                <a:endParaRPr lang="en-GB" sz="3500" kern="1200" baseline="0" noProof="0" dirty="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5" name="Gruppe 294"/>
            <p:cNvGrpSpPr/>
            <p:nvPr/>
          </p:nvGrpSpPr>
          <p:grpSpPr>
            <a:xfrm>
              <a:off x="997184" y="29244287"/>
              <a:ext cx="4099463" cy="1343807"/>
              <a:chOff x="869791" y="1974930"/>
              <a:chExt cx="3292758" cy="1343807"/>
            </a:xfrm>
            <a:grpFill/>
          </p:grpSpPr>
          <p:sp>
            <p:nvSpPr>
              <p:cNvPr id="320" name="Rektangel 319"/>
              <p:cNvSpPr/>
              <p:nvPr/>
            </p:nvSpPr>
            <p:spPr>
              <a:xfrm>
                <a:off x="869791" y="1974930"/>
                <a:ext cx="3292758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1" name="Rektangel 320"/>
              <p:cNvSpPr/>
              <p:nvPr/>
            </p:nvSpPr>
            <p:spPr>
              <a:xfrm>
                <a:off x="869791" y="1974930"/>
                <a:ext cx="3292758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dirty="0">
                    <a:cs typeface="Arial" panose="020B0604020202020204" pitchFamily="34" charset="0"/>
                  </a:rPr>
                  <a:t>6</a:t>
                </a:r>
                <a:r>
                  <a:rPr lang="en-GB" sz="3500" kern="1200" noProof="0" dirty="0" smtClean="0">
                    <a:cs typeface="Arial" panose="020B0604020202020204" pitchFamily="34" charset="0"/>
                  </a:rPr>
                  <a:t> x Liquid slurry</a:t>
                </a:r>
                <a:endParaRPr lang="en-GB" sz="3500" kern="1200" noProof="0" dirty="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9" name="Rektangel 318"/>
            <p:cNvSpPr/>
            <p:nvPr/>
          </p:nvSpPr>
          <p:spPr>
            <a:xfrm>
              <a:off x="5594070" y="29277918"/>
              <a:ext cx="8496000" cy="1343807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500" kern="1200" noProof="0" dirty="0" smtClean="0">
                  <a:cs typeface="Arial" panose="020B0604020202020204" pitchFamily="34" charset="0"/>
                </a:rPr>
                <a:t>12 x Raw slurry</a:t>
              </a:r>
              <a:endParaRPr lang="en-GB" sz="3500" kern="1200" noProof="0" dirty="0">
                <a:cs typeface="Arial" panose="020B0604020202020204" pitchFamily="34" charset="0"/>
              </a:endParaRPr>
            </a:p>
          </p:txBody>
        </p:sp>
        <p:grpSp>
          <p:nvGrpSpPr>
            <p:cNvPr id="297" name="Gruppe 296"/>
            <p:cNvGrpSpPr/>
            <p:nvPr/>
          </p:nvGrpSpPr>
          <p:grpSpPr>
            <a:xfrm>
              <a:off x="997198" y="31334981"/>
              <a:ext cx="8495354" cy="1343807"/>
              <a:chOff x="869804" y="3769276"/>
              <a:chExt cx="6823612" cy="1343807"/>
            </a:xfrm>
            <a:grpFill/>
          </p:grpSpPr>
          <p:sp>
            <p:nvSpPr>
              <p:cNvPr id="316" name="Rektangel 315"/>
              <p:cNvSpPr/>
              <p:nvPr/>
            </p:nvSpPr>
            <p:spPr>
              <a:xfrm>
                <a:off x="869804" y="3769276"/>
                <a:ext cx="6823612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7" name="Rektangel 316"/>
              <p:cNvSpPr/>
              <p:nvPr/>
            </p:nvSpPr>
            <p:spPr>
              <a:xfrm>
                <a:off x="869804" y="3769276"/>
                <a:ext cx="6823612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kern="1200" noProof="0" dirty="0" smtClean="0">
                    <a:cs typeface="Arial" panose="020B0604020202020204" pitchFamily="34" charset="0"/>
                  </a:rPr>
                  <a:t>Slurry applied on top of soil columns</a:t>
                </a:r>
                <a:endParaRPr lang="en-GB" sz="3500" kern="1200" noProof="0" dirty="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8" name="Gruppe 297"/>
            <p:cNvGrpSpPr/>
            <p:nvPr/>
          </p:nvGrpSpPr>
          <p:grpSpPr>
            <a:xfrm>
              <a:off x="968070" y="33390218"/>
              <a:ext cx="13122000" cy="1343807"/>
              <a:chOff x="869791" y="5441295"/>
              <a:chExt cx="10523249" cy="1343807"/>
            </a:xfrm>
            <a:grpFill/>
          </p:grpSpPr>
          <p:sp>
            <p:nvSpPr>
              <p:cNvPr id="314" name="Rektangel 313"/>
              <p:cNvSpPr/>
              <p:nvPr/>
            </p:nvSpPr>
            <p:spPr>
              <a:xfrm>
                <a:off x="869791" y="5441295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5" name="Rektangel 314"/>
              <p:cNvSpPr/>
              <p:nvPr/>
            </p:nvSpPr>
            <p:spPr>
              <a:xfrm>
                <a:off x="869791" y="5441295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1 L s</a:t>
                </a:r>
                <a:r>
                  <a:rPr lang="en-GB" sz="3500" kern="1200" noProof="0" dirty="0" err="1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imulated</a:t>
                </a:r>
                <a:r>
                  <a:rPr lang="en-GB" sz="3500" kern="120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 rainfall was applied to the soil columns weekly for 4 </a:t>
                </a:r>
                <a:r>
                  <a:rPr lang="en-GB" sz="3500" kern="120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weeks</a:t>
                </a:r>
                <a:endParaRPr lang="en-GB" sz="3500" kern="1200" noProof="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9" name="Gruppe 298"/>
            <p:cNvGrpSpPr/>
            <p:nvPr/>
          </p:nvGrpSpPr>
          <p:grpSpPr>
            <a:xfrm>
              <a:off x="997185" y="35456399"/>
              <a:ext cx="13122000" cy="1343807"/>
              <a:chOff x="869791" y="7228586"/>
              <a:chExt cx="10523249" cy="1343807"/>
            </a:xfrm>
            <a:grpFill/>
          </p:grpSpPr>
          <p:sp>
            <p:nvSpPr>
              <p:cNvPr id="312" name="Rektangel 311"/>
              <p:cNvSpPr/>
              <p:nvPr/>
            </p:nvSpPr>
            <p:spPr>
              <a:xfrm>
                <a:off x="869791" y="7228586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3" name="Rektangel 312"/>
              <p:cNvSpPr/>
              <p:nvPr/>
            </p:nvSpPr>
            <p:spPr>
              <a:xfrm>
                <a:off x="869791" y="7228586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kern="1200" noProof="0" dirty="0" smtClean="0">
                    <a:cs typeface="Arial" panose="020B0604020202020204" pitchFamily="34" charset="0"/>
                  </a:rPr>
                  <a:t>Approx. 1 L </a:t>
                </a:r>
                <a:r>
                  <a:rPr lang="en-GB" sz="3500" dirty="0" smtClean="0">
                    <a:solidFill>
                      <a:srgbClr val="92D050"/>
                    </a:solidFill>
                    <a:cs typeface="Arial" panose="020B0604020202020204" pitchFamily="34" charset="0"/>
                  </a:rPr>
                  <a:t>l</a:t>
                </a:r>
                <a:r>
                  <a:rPr lang="en-GB" sz="3500" kern="1200" noProof="0" dirty="0" err="1" smtClean="0">
                    <a:cs typeface="Arial" panose="020B0604020202020204" pitchFamily="34" charset="0"/>
                  </a:rPr>
                  <a:t>eachate</a:t>
                </a:r>
                <a:r>
                  <a:rPr lang="en-GB" sz="3500" kern="1200" noProof="0" dirty="0" smtClean="0">
                    <a:cs typeface="Arial" panose="020B0604020202020204" pitchFamily="34" charset="0"/>
                  </a:rPr>
                  <a:t> was collected following each of the weekly rainfall</a:t>
                </a:r>
                <a:r>
                  <a:rPr lang="en-GB" sz="3500" kern="1200" noProof="0" dirty="0" smtClean="0">
                    <a:solidFill>
                      <a:srgbClr val="92D050"/>
                    </a:solidFill>
                    <a:cs typeface="Arial" panose="020B0604020202020204" pitchFamily="34" charset="0"/>
                  </a:rPr>
                  <a:t>s</a:t>
                </a:r>
                <a:endParaRPr lang="en-GB" sz="3500" kern="1200" noProof="0" dirty="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0" name="Gruppe 299"/>
            <p:cNvGrpSpPr/>
            <p:nvPr/>
          </p:nvGrpSpPr>
          <p:grpSpPr>
            <a:xfrm>
              <a:off x="997185" y="37541971"/>
              <a:ext cx="13122000" cy="1343807"/>
              <a:chOff x="869804" y="9040643"/>
              <a:chExt cx="10523249" cy="1343807"/>
            </a:xfrm>
            <a:grpFill/>
          </p:grpSpPr>
          <p:sp>
            <p:nvSpPr>
              <p:cNvPr id="310" name="Rektangel 309"/>
              <p:cNvSpPr/>
              <p:nvPr/>
            </p:nvSpPr>
            <p:spPr>
              <a:xfrm>
                <a:off x="869804" y="9040643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1" name="Rektangel 310"/>
              <p:cNvSpPr/>
              <p:nvPr/>
            </p:nvSpPr>
            <p:spPr>
              <a:xfrm>
                <a:off x="869804" y="9040643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kern="120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Oocysts were enumerated and viability was </a:t>
                </a:r>
                <a:r>
                  <a:rPr lang="en-GB" sz="3500" kern="120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assessed by vital dye staining (DAPI/PI)  </a:t>
                </a:r>
                <a:r>
                  <a:rPr lang="en-GB" sz="3500" kern="1200" noProof="0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in the 50 ml leachate following concentration by IMS</a:t>
                </a:r>
                <a:endParaRPr lang="en-GB" sz="3500" kern="1200" noProof="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1" name="Gruppe 300"/>
            <p:cNvGrpSpPr/>
            <p:nvPr/>
          </p:nvGrpSpPr>
          <p:grpSpPr>
            <a:xfrm>
              <a:off x="968070" y="39620662"/>
              <a:ext cx="13122000" cy="1343807"/>
              <a:chOff x="869804" y="10820718"/>
              <a:chExt cx="10523249" cy="1343807"/>
            </a:xfrm>
            <a:grpFill/>
          </p:grpSpPr>
          <p:sp>
            <p:nvSpPr>
              <p:cNvPr id="308" name="Rektangel 307"/>
              <p:cNvSpPr/>
              <p:nvPr/>
            </p:nvSpPr>
            <p:spPr>
              <a:xfrm>
                <a:off x="869804" y="10820718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9" name="Rektangel 308"/>
              <p:cNvSpPr/>
              <p:nvPr/>
            </p:nvSpPr>
            <p:spPr>
              <a:xfrm>
                <a:off x="869804" y="10820718"/>
                <a:ext cx="10523249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kern="1200" noProof="0" dirty="0" smtClean="0">
                    <a:cs typeface="Arial" panose="020B0604020202020204" pitchFamily="34" charset="0"/>
                  </a:rPr>
                  <a:t>Soil columns were sectioned and oocysts enumerated in each section</a:t>
                </a:r>
                <a:endParaRPr lang="en-GB" sz="3500" kern="1200" noProof="0" dirty="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3" name="Gruppe 302"/>
            <p:cNvGrpSpPr/>
            <p:nvPr/>
          </p:nvGrpSpPr>
          <p:grpSpPr>
            <a:xfrm>
              <a:off x="9919601" y="31318660"/>
              <a:ext cx="4099931" cy="1343807"/>
              <a:chOff x="8056003" y="3769652"/>
              <a:chExt cx="3293134" cy="1343807"/>
            </a:xfrm>
            <a:grpFill/>
          </p:grpSpPr>
          <p:sp>
            <p:nvSpPr>
              <p:cNvPr id="304" name="Rektangel 303"/>
              <p:cNvSpPr/>
              <p:nvPr/>
            </p:nvSpPr>
            <p:spPr>
              <a:xfrm>
                <a:off x="8056003" y="3769652"/>
                <a:ext cx="3293134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5" name="Rektangel 304"/>
              <p:cNvSpPr/>
              <p:nvPr/>
            </p:nvSpPr>
            <p:spPr>
              <a:xfrm>
                <a:off x="8056003" y="3769652"/>
                <a:ext cx="3293134" cy="1343807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555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500" kern="1200" noProof="0" dirty="0" smtClean="0">
                    <a:cs typeface="Arial" panose="020B0604020202020204" pitchFamily="34" charset="0"/>
                  </a:rPr>
                  <a:t>Slurry injected into soil columns</a:t>
                </a:r>
                <a:endParaRPr lang="en-GB" sz="3500" kern="1200" noProof="0" dirty="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4" name="Gruppe 323"/>
            <p:cNvGrpSpPr/>
            <p:nvPr/>
          </p:nvGrpSpPr>
          <p:grpSpPr>
            <a:xfrm>
              <a:off x="3833881" y="30598669"/>
              <a:ext cx="8018462" cy="726298"/>
              <a:chOff x="16941691" y="28832618"/>
              <a:chExt cx="8018462" cy="726298"/>
            </a:xfrm>
            <a:grpFill/>
          </p:grpSpPr>
          <p:cxnSp>
            <p:nvCxnSpPr>
              <p:cNvPr id="325" name="Lige pilforbindelse 324"/>
              <p:cNvCxnSpPr/>
              <p:nvPr/>
            </p:nvCxnSpPr>
            <p:spPr>
              <a:xfrm>
                <a:off x="24960153" y="28832618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Lige pilforbindelse 325"/>
              <p:cNvCxnSpPr/>
              <p:nvPr/>
            </p:nvCxnSpPr>
            <p:spPr>
              <a:xfrm>
                <a:off x="16941691" y="28832618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Lige pilforbindelse 326"/>
              <p:cNvCxnSpPr/>
              <p:nvPr/>
            </p:nvCxnSpPr>
            <p:spPr>
              <a:xfrm>
                <a:off x="21060200" y="28838916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8" name="Gruppe 327"/>
            <p:cNvGrpSpPr/>
            <p:nvPr/>
          </p:nvGrpSpPr>
          <p:grpSpPr>
            <a:xfrm>
              <a:off x="3843259" y="32693273"/>
              <a:ext cx="8018462" cy="726298"/>
              <a:chOff x="16941691" y="28832618"/>
              <a:chExt cx="8018462" cy="726298"/>
            </a:xfrm>
            <a:grpFill/>
          </p:grpSpPr>
          <p:cxnSp>
            <p:nvCxnSpPr>
              <p:cNvPr id="329" name="Lige pilforbindelse 328"/>
              <p:cNvCxnSpPr/>
              <p:nvPr/>
            </p:nvCxnSpPr>
            <p:spPr>
              <a:xfrm>
                <a:off x="24960153" y="28832618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Lige pilforbindelse 329"/>
              <p:cNvCxnSpPr/>
              <p:nvPr/>
            </p:nvCxnSpPr>
            <p:spPr>
              <a:xfrm>
                <a:off x="16941691" y="28832618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Lige pilforbindelse 330"/>
              <p:cNvCxnSpPr/>
              <p:nvPr/>
            </p:nvCxnSpPr>
            <p:spPr>
              <a:xfrm>
                <a:off x="21060200" y="28838916"/>
                <a:ext cx="0" cy="720000"/>
              </a:xfrm>
              <a:prstGeom prst="straightConnector1">
                <a:avLst/>
              </a:prstGeom>
              <a:grpFill/>
              <a:ln w="76200">
                <a:solidFill>
                  <a:schemeClr val="accent6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5" name="Lige pilforbindelse 334"/>
            <p:cNvCxnSpPr/>
            <p:nvPr/>
          </p:nvCxnSpPr>
          <p:spPr>
            <a:xfrm>
              <a:off x="7952390" y="34750999"/>
              <a:ext cx="0" cy="720000"/>
            </a:xfrm>
            <a:prstGeom prst="straightConnector1">
              <a:avLst/>
            </a:prstGeom>
            <a:grpFill/>
            <a:ln w="76200">
              <a:solidFill>
                <a:schemeClr val="accent6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Lige pilforbindelse 338"/>
            <p:cNvCxnSpPr/>
            <p:nvPr/>
          </p:nvCxnSpPr>
          <p:spPr>
            <a:xfrm>
              <a:off x="7961768" y="36827965"/>
              <a:ext cx="0" cy="720000"/>
            </a:xfrm>
            <a:prstGeom prst="straightConnector1">
              <a:avLst/>
            </a:prstGeom>
            <a:grpFill/>
            <a:ln w="76200">
              <a:solidFill>
                <a:schemeClr val="accent6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Lige pilforbindelse 342"/>
            <p:cNvCxnSpPr/>
            <p:nvPr/>
          </p:nvCxnSpPr>
          <p:spPr>
            <a:xfrm>
              <a:off x="7961768" y="38901933"/>
              <a:ext cx="0" cy="720000"/>
            </a:xfrm>
            <a:prstGeom prst="straightConnector1">
              <a:avLst/>
            </a:prstGeom>
            <a:grpFill/>
            <a:ln w="76200">
              <a:solidFill>
                <a:schemeClr val="accent6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ktangel 18"/>
          <p:cNvSpPr/>
          <p:nvPr/>
        </p:nvSpPr>
        <p:spPr>
          <a:xfrm>
            <a:off x="16070400" y="33623735"/>
            <a:ext cx="13121688" cy="520200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just">
              <a:spcBef>
                <a:spcPts val="2000"/>
              </a:spcBef>
            </a:pPr>
            <a:r>
              <a:rPr lang="en-GB" sz="3500" b="1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MANURE MANAGEMENT </a:t>
            </a:r>
            <a:r>
              <a:rPr lang="en-GB" sz="3500" b="1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350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nfluences </a:t>
            </a:r>
            <a:r>
              <a:rPr lang="en-GB" sz="350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GB" sz="350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number of oocysts transported </a:t>
            </a:r>
            <a:r>
              <a:rPr lang="en-GB" sz="350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through </a:t>
            </a:r>
            <a:r>
              <a:rPr lang="en-GB" sz="350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soil</a:t>
            </a:r>
          </a:p>
          <a:p>
            <a:pPr algn="just">
              <a:spcBef>
                <a:spcPts val="2000"/>
              </a:spcBef>
            </a:pPr>
            <a:r>
              <a:rPr lang="en-GB" sz="3500" b="1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 SEPARATED LIQUID FRACTION OF SLURRY</a:t>
            </a:r>
            <a:r>
              <a:rPr lang="en-GB" sz="350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gave rise to the highest number of leached oocysts leached</a:t>
            </a:r>
          </a:p>
          <a:p>
            <a:pPr algn="just">
              <a:spcBef>
                <a:spcPts val="2000"/>
              </a:spcBef>
            </a:pPr>
            <a:r>
              <a:rPr lang="en-GB" sz="3500" b="1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INJECTED RAW SLURRY INJECTED </a:t>
            </a:r>
            <a:r>
              <a:rPr lang="en-GB" sz="350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induced a higher number of oocysts in the leachate thancompared to </a:t>
            </a:r>
            <a:r>
              <a:rPr lang="en-GB" sz="3500" b="1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SURFACE APPLIED RAW SLURRY</a:t>
            </a:r>
            <a:r>
              <a:rPr lang="en-GB" sz="350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2000"/>
              </a:spcBef>
            </a:pPr>
            <a:r>
              <a:rPr lang="en-GB" sz="3500" b="1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VIABLE OOCYSTS </a:t>
            </a:r>
            <a:r>
              <a:rPr lang="en-GB" sz="350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were revealed </a:t>
            </a:r>
            <a:r>
              <a:rPr lang="en-GB" sz="3500" smtClean="0">
                <a:solidFill>
                  <a:schemeClr val="bg1"/>
                </a:solidFill>
              </a:rPr>
              <a:t>during </a:t>
            </a:r>
            <a:r>
              <a:rPr lang="en-GB" sz="3500">
                <a:solidFill>
                  <a:schemeClr val="bg1"/>
                </a:solidFill>
              </a:rPr>
              <a:t>all four weeks </a:t>
            </a:r>
            <a:r>
              <a:rPr lang="en-GB" sz="3500" smtClean="0">
                <a:solidFill>
                  <a:schemeClr val="bg1"/>
                </a:solidFill>
              </a:rPr>
              <a:t>in volumes infective for humans</a:t>
            </a:r>
            <a:endParaRPr lang="en-GB" sz="350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ktangel 19"/>
          <p:cNvSpPr/>
          <p:nvPr/>
        </p:nvSpPr>
        <p:spPr>
          <a:xfrm>
            <a:off x="16070400" y="39583828"/>
            <a:ext cx="13122000" cy="167738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just">
              <a:spcBef>
                <a:spcPts val="2000"/>
              </a:spcBef>
            </a:pPr>
            <a:r>
              <a:rPr lang="en-GB" sz="2500" b="1" dirty="0" smtClean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ACKNOLEDGEMENTS: </a:t>
            </a:r>
            <a:r>
              <a:rPr lang="en-GB" sz="2500" dirty="0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This research was supported by a grant from the PATHOS project funded by the Strategic Research Council of Denmark</a:t>
            </a:r>
            <a:r>
              <a:rPr lang="en-GB" sz="2500" dirty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 </a:t>
            </a:r>
            <a:r>
              <a:rPr lang="en-GB" sz="2500" dirty="0">
                <a:solidFill>
                  <a:schemeClr val="bg1"/>
                </a:solidFill>
              </a:rPr>
              <a:t>(ENV 2104-07-0015)</a:t>
            </a:r>
            <a:r>
              <a:rPr lang="en-GB" sz="2500" dirty="0" smtClean="0">
                <a:solidFill>
                  <a:schemeClr val="bg1"/>
                </a:solidFill>
              </a:rPr>
              <a:t>. </a:t>
            </a:r>
            <a:endParaRPr lang="en-GB" sz="2500" dirty="0" smtClean="0">
              <a:solidFill>
                <a:schemeClr val="bg1"/>
              </a:solidFill>
              <a:ea typeface="Calibri" pitchFamily="34" charset="0"/>
              <a:cs typeface="Calibri" pitchFamily="34" charset="0"/>
            </a:endParaRPr>
          </a:p>
          <a:p>
            <a:r>
              <a:rPr lang="en-GB" sz="2500" dirty="0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Laboratory technicians </a:t>
            </a:r>
            <a:r>
              <a:rPr lang="en-GB" sz="2500" dirty="0" err="1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Boi</a:t>
            </a:r>
            <a:r>
              <a:rPr lang="en-GB" sz="2500" dirty="0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-Tien </a:t>
            </a:r>
            <a:r>
              <a:rPr lang="en-GB" sz="2500" dirty="0" err="1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Thi</a:t>
            </a:r>
            <a:r>
              <a:rPr lang="en-GB" sz="2500" dirty="0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 Pham and staff at the Faculty of Agricultural Sciences of </a:t>
            </a:r>
          </a:p>
          <a:p>
            <a:r>
              <a:rPr lang="en-GB" sz="2500" dirty="0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Aarhus University are acknowledged for dedicated technical assistance.</a:t>
            </a:r>
          </a:p>
        </p:txBody>
      </p:sp>
      <p:graphicFrame>
        <p:nvGraphicFramePr>
          <p:cNvPr id="23" name="Tabel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425166"/>
              </p:ext>
            </p:extLst>
          </p:nvPr>
        </p:nvGraphicFramePr>
        <p:xfrm>
          <a:off x="15958099" y="26280000"/>
          <a:ext cx="1312200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3200"/>
                <a:gridCol w="5248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500" b="0" noProof="0" dirty="0" smtClean="0">
                          <a:solidFill>
                            <a:schemeClr val="bg1"/>
                          </a:solidFill>
                        </a:rPr>
                        <a:t>61 % of leachate samples contained</a:t>
                      </a:r>
                      <a:r>
                        <a:rPr lang="en-GB" sz="3500" b="0" baseline="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3500" b="0" baseline="0" noProof="0" dirty="0" smtClean="0">
                          <a:solidFill>
                            <a:schemeClr val="bg1"/>
                          </a:solidFill>
                        </a:rPr>
                        <a:t>viable oocysts</a:t>
                      </a:r>
                      <a:endParaRPr lang="en-GB" sz="35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500" b="0" noProof="0" dirty="0" smtClean="0">
                          <a:solidFill>
                            <a:schemeClr val="bg1"/>
                          </a:solidFill>
                        </a:rPr>
                        <a:t>39 % of</a:t>
                      </a:r>
                      <a:r>
                        <a:rPr lang="en-GB" sz="3500" b="0" baseline="0" noProof="0" dirty="0" smtClean="0">
                          <a:solidFill>
                            <a:schemeClr val="bg1"/>
                          </a:solidFill>
                        </a:rPr>
                        <a:t> leachate samples had no viable oocysts</a:t>
                      </a:r>
                      <a:endParaRPr lang="en-GB" sz="35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7" name="Rektangel 346"/>
          <p:cNvSpPr/>
          <p:nvPr/>
        </p:nvSpPr>
        <p:spPr>
          <a:xfrm>
            <a:off x="16070400" y="28404000"/>
            <a:ext cx="13122000" cy="255454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1200"/>
              </a:spcBef>
              <a:tabLst>
                <a:tab pos="1158875" algn="l"/>
                <a:tab pos="1706563" algn="l"/>
              </a:tabLst>
            </a:pPr>
            <a:r>
              <a:rPr lang="en-GB" sz="3500" smtClean="0">
                <a:solidFill>
                  <a:schemeClr val="bg1"/>
                </a:solidFill>
              </a:rPr>
              <a:t>Viable oocysts were found in leachate collected during all four weeks in all three column types</a:t>
            </a:r>
          </a:p>
          <a:p>
            <a:pPr>
              <a:spcBef>
                <a:spcPts val="2400"/>
              </a:spcBef>
              <a:tabLst>
                <a:tab pos="1158875" algn="l"/>
                <a:tab pos="1706563" algn="l"/>
              </a:tabLst>
            </a:pPr>
            <a:r>
              <a:rPr lang="en-GB" sz="3500" smtClean="0">
                <a:solidFill>
                  <a:schemeClr val="bg1"/>
                </a:solidFill>
              </a:rPr>
              <a:t>Total numbers of viable oocysts (DAPI+/PI- and DAPI-/PI-) enumerated in all types of leachate samples ranged 76-668 per 4 L</a:t>
            </a:r>
            <a:endParaRPr lang="en-GB" sz="3500" smtClean="0">
              <a:solidFill>
                <a:schemeClr val="bg1"/>
              </a:solidFill>
            </a:endParaRPr>
          </a:p>
        </p:txBody>
      </p:sp>
      <p:cxnSp>
        <p:nvCxnSpPr>
          <p:cNvPr id="348" name="Lige forbindelse 347"/>
          <p:cNvCxnSpPr/>
          <p:nvPr/>
        </p:nvCxnSpPr>
        <p:spPr>
          <a:xfrm>
            <a:off x="15930370" y="25452000"/>
            <a:ext cx="13121688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Rektangel 281"/>
          <p:cNvSpPr/>
          <p:nvPr/>
        </p:nvSpPr>
        <p:spPr>
          <a:xfrm>
            <a:off x="18484737" y="18096326"/>
            <a:ext cx="236400" cy="4514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1200"/>
              </a:spcBef>
              <a:tabLst>
                <a:tab pos="1158875" algn="l"/>
                <a:tab pos="1706563" algn="l"/>
              </a:tabLst>
            </a:pPr>
            <a:r>
              <a:rPr lang="en-GB" sz="3500" baseline="30000" dirty="0" smtClean="0">
                <a:solidFill>
                  <a:schemeClr val="bg1"/>
                </a:solidFill>
              </a:rPr>
              <a:t>1</a:t>
            </a:r>
            <a:endParaRPr lang="da-DK" sz="3500" baseline="30000" dirty="0" smtClean="0">
              <a:solidFill>
                <a:schemeClr val="bg1"/>
              </a:solidFill>
            </a:endParaRPr>
          </a:p>
        </p:txBody>
      </p:sp>
      <p:sp>
        <p:nvSpPr>
          <p:cNvPr id="285" name="Rektangel 284"/>
          <p:cNvSpPr/>
          <p:nvPr/>
        </p:nvSpPr>
        <p:spPr>
          <a:xfrm>
            <a:off x="20267527" y="18096326"/>
            <a:ext cx="236400" cy="4514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1200"/>
              </a:spcBef>
              <a:tabLst>
                <a:tab pos="1158875" algn="l"/>
                <a:tab pos="1706563" algn="l"/>
              </a:tabLst>
            </a:pPr>
            <a:r>
              <a:rPr lang="da-DK" sz="3500" baseline="30000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6" name="Rektangel 285"/>
          <p:cNvSpPr/>
          <p:nvPr/>
        </p:nvSpPr>
        <p:spPr>
          <a:xfrm>
            <a:off x="22050317" y="18082415"/>
            <a:ext cx="236400" cy="4514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1200"/>
              </a:spcBef>
              <a:tabLst>
                <a:tab pos="1158875" algn="l"/>
                <a:tab pos="1706563" algn="l"/>
              </a:tabLst>
            </a:pPr>
            <a:r>
              <a:rPr lang="da-DK" sz="3500" baseline="30000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7" name="Rektangel 286"/>
          <p:cNvSpPr/>
          <p:nvPr/>
        </p:nvSpPr>
        <p:spPr>
          <a:xfrm>
            <a:off x="23881233" y="18106478"/>
            <a:ext cx="236400" cy="4514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1200"/>
              </a:spcBef>
              <a:tabLst>
                <a:tab pos="1158875" algn="l"/>
                <a:tab pos="1706563" algn="l"/>
              </a:tabLst>
            </a:pPr>
            <a:r>
              <a:rPr lang="da-DK" sz="3500" baseline="30000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8" name="Rektangel 287"/>
          <p:cNvSpPr/>
          <p:nvPr/>
        </p:nvSpPr>
        <p:spPr>
          <a:xfrm>
            <a:off x="25761948" y="18073467"/>
            <a:ext cx="236400" cy="4514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1200"/>
              </a:spcBef>
              <a:tabLst>
                <a:tab pos="1158875" algn="l"/>
                <a:tab pos="1706563" algn="l"/>
              </a:tabLst>
            </a:pPr>
            <a:r>
              <a:rPr lang="da-DK" sz="3500" baseline="30000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1" name="Text Box 78"/>
          <p:cNvSpPr txBox="1">
            <a:spLocks noChangeArrowheads="1"/>
          </p:cNvSpPr>
          <p:nvPr/>
        </p:nvSpPr>
        <p:spPr bwMode="auto">
          <a:xfrm>
            <a:off x="6324005" y="39074110"/>
            <a:ext cx="1237795" cy="46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ts val="1000"/>
              </a:spcAft>
            </a:pPr>
            <a:r>
              <a:rPr lang="da-DK" sz="3000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2</a:t>
            </a:r>
            <a:r>
              <a:rPr lang="da-DK" sz="3000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0 </a:t>
            </a:r>
            <a:r>
              <a:rPr lang="da-DK" sz="3000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cm</a:t>
            </a:r>
            <a:endParaRPr lang="da-DK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2" name="Tekstfelt 173"/>
          <p:cNvSpPr txBox="1"/>
          <p:nvPr/>
        </p:nvSpPr>
        <p:spPr>
          <a:xfrm>
            <a:off x="29041913" y="63062"/>
            <a:ext cx="1211031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a-DK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P12</a:t>
            </a:r>
            <a:endParaRPr lang="da-DK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10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-t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1496</TotalTime>
  <Words>597</Words>
  <Application>Microsoft Office PowerPoint</Application>
  <PresentationFormat>Brugerdefineret</PresentationFormat>
  <Paragraphs>65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Office-tema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Heidi Petersen</dc:creator>
  <cp:lastModifiedBy>Heidi Huus Petersen</cp:lastModifiedBy>
  <cp:revision>70</cp:revision>
  <cp:lastPrinted>2014-05-23T05:49:27Z</cp:lastPrinted>
  <dcterms:created xsi:type="dcterms:W3CDTF">2014-05-20T05:26:12Z</dcterms:created>
  <dcterms:modified xsi:type="dcterms:W3CDTF">2014-05-23T07:54:09Z</dcterms:modified>
</cp:coreProperties>
</file>